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60" r:id="rId3"/>
    <p:sldId id="287" r:id="rId4"/>
    <p:sldId id="382" r:id="rId5"/>
    <p:sldId id="374" r:id="rId6"/>
    <p:sldId id="348" r:id="rId7"/>
    <p:sldId id="375" r:id="rId8"/>
    <p:sldId id="376" r:id="rId9"/>
    <p:sldId id="377" r:id="rId10"/>
    <p:sldId id="378" r:id="rId11"/>
    <p:sldId id="379" r:id="rId12"/>
    <p:sldId id="380" r:id="rId13"/>
    <p:sldId id="381" r:id="rId14"/>
    <p:sldId id="302" r:id="rId15"/>
    <p:sldId id="303" r:id="rId16"/>
    <p:sldId id="342" r:id="rId17"/>
    <p:sldId id="341" r:id="rId18"/>
    <p:sldId id="339" r:id="rId19"/>
    <p:sldId id="340" r:id="rId20"/>
    <p:sldId id="354" r:id="rId21"/>
    <p:sldId id="390" r:id="rId22"/>
    <p:sldId id="391" r:id="rId23"/>
    <p:sldId id="389" r:id="rId24"/>
    <p:sldId id="353" r:id="rId25"/>
    <p:sldId id="393" r:id="rId26"/>
    <p:sldId id="387" r:id="rId27"/>
    <p:sldId id="347" r:id="rId28"/>
    <p:sldId id="337" r:id="rId29"/>
    <p:sldId id="333" r:id="rId30"/>
    <p:sldId id="349" r:id="rId31"/>
    <p:sldId id="383" r:id="rId32"/>
    <p:sldId id="384" r:id="rId33"/>
    <p:sldId id="385" r:id="rId34"/>
    <p:sldId id="386" r:id="rId35"/>
    <p:sldId id="388" r:id="rId36"/>
    <p:sldId id="313" r:id="rId37"/>
    <p:sldId id="335" r:id="rId38"/>
    <p:sldId id="394" r:id="rId39"/>
    <p:sldId id="392" r:id="rId40"/>
    <p:sldId id="358" r:id="rId41"/>
    <p:sldId id="365" r:id="rId42"/>
    <p:sldId id="369" r:id="rId43"/>
    <p:sldId id="366" r:id="rId44"/>
    <p:sldId id="338" r:id="rId45"/>
    <p:sldId id="336" r:id="rId46"/>
    <p:sldId id="351" r:id="rId47"/>
    <p:sldId id="357" r:id="rId48"/>
    <p:sldId id="257" r:id="rId49"/>
    <p:sldId id="258" r:id="rId50"/>
    <p:sldId id="355" r:id="rId51"/>
    <p:sldId id="370" r:id="rId52"/>
    <p:sldId id="398" r:id="rId53"/>
    <p:sldId id="395" r:id="rId54"/>
    <p:sldId id="397" r:id="rId55"/>
    <p:sldId id="399" r:id="rId56"/>
    <p:sldId id="400" r:id="rId57"/>
    <p:sldId id="408" r:id="rId58"/>
    <p:sldId id="404" r:id="rId59"/>
    <p:sldId id="401" r:id="rId60"/>
    <p:sldId id="402" r:id="rId61"/>
    <p:sldId id="403" r:id="rId62"/>
    <p:sldId id="352" r:id="rId63"/>
    <p:sldId id="405" r:id="rId64"/>
    <p:sldId id="356" r:id="rId65"/>
    <p:sldId id="359" r:id="rId66"/>
    <p:sldId id="343" r:id="rId67"/>
    <p:sldId id="344" r:id="rId68"/>
    <p:sldId id="406" r:id="rId69"/>
    <p:sldId id="407" r:id="rId7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3B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590" autoAdjust="0"/>
  </p:normalViewPr>
  <p:slideViewPr>
    <p:cSldViewPr>
      <p:cViewPr varScale="1">
        <p:scale>
          <a:sx n="71" d="100"/>
          <a:sy n="71" d="100"/>
        </p:scale>
        <p:origin x="-1356" y="-96"/>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funding%20and%20HIV%20prevalence%20from%201991%20to%202011%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esktop\funding%20and%20HIV%20prevalence%20from%201991%20to%202011%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AppData\Local\Temp\CAM-H-NCHADS%20Phase%202%20-%20summary%20budget%2028031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4.4211412167760367E-2"/>
          <c:y val="2.3516453506895452E-2"/>
          <c:w val="0.7623115015616958"/>
          <c:h val="0.76787249859663498"/>
        </c:manualLayout>
      </c:layout>
      <c:barChart>
        <c:barDir val="col"/>
        <c:grouping val="clustered"/>
        <c:varyColors val="0"/>
        <c:ser>
          <c:idx val="0"/>
          <c:order val="0"/>
          <c:tx>
            <c:strRef>
              <c:f>'[funding and HIV prevalence from 1991 to 2011 (2).xlsx]Sheet1'!$B$7</c:f>
              <c:strCache>
                <c:ptCount val="1"/>
                <c:pt idx="0">
                  <c:v>Funding in MUSD</c:v>
                </c:pt>
              </c:strCache>
            </c:strRef>
          </c:tx>
          <c:spPr>
            <a:solidFill>
              <a:srgbClr val="00B0F0"/>
            </a:solidFill>
          </c:spPr>
          <c:invertIfNegative val="0"/>
          <c:val>
            <c:numRef>
              <c:f>'[funding and HIV prevalence from 1991 to 2011 (2).xlsx]Sheet1'!$C$7:$W$7</c:f>
              <c:numCache>
                <c:formatCode>General</c:formatCode>
                <c:ptCount val="21"/>
                <c:pt idx="0">
                  <c:v>0.1</c:v>
                </c:pt>
                <c:pt idx="1">
                  <c:v>0.3</c:v>
                </c:pt>
                <c:pt idx="2">
                  <c:v>0.5</c:v>
                </c:pt>
                <c:pt idx="3">
                  <c:v>1</c:v>
                </c:pt>
                <c:pt idx="4">
                  <c:v>3</c:v>
                </c:pt>
                <c:pt idx="5">
                  <c:v>3.5</c:v>
                </c:pt>
                <c:pt idx="6">
                  <c:v>5</c:v>
                </c:pt>
                <c:pt idx="7">
                  <c:v>5</c:v>
                </c:pt>
                <c:pt idx="8">
                  <c:v>8</c:v>
                </c:pt>
                <c:pt idx="9">
                  <c:v>8.5</c:v>
                </c:pt>
                <c:pt idx="10">
                  <c:v>10</c:v>
                </c:pt>
                <c:pt idx="11">
                  <c:v>19</c:v>
                </c:pt>
                <c:pt idx="12">
                  <c:v>26</c:v>
                </c:pt>
                <c:pt idx="13">
                  <c:v>35</c:v>
                </c:pt>
                <c:pt idx="14">
                  <c:v>46</c:v>
                </c:pt>
                <c:pt idx="15">
                  <c:v>48</c:v>
                </c:pt>
                <c:pt idx="16">
                  <c:v>47</c:v>
                </c:pt>
                <c:pt idx="17">
                  <c:v>55</c:v>
                </c:pt>
                <c:pt idx="18">
                  <c:v>54</c:v>
                </c:pt>
                <c:pt idx="19">
                  <c:v>58</c:v>
                </c:pt>
                <c:pt idx="20">
                  <c:v>55</c:v>
                </c:pt>
              </c:numCache>
            </c:numRef>
          </c:val>
        </c:ser>
        <c:dLbls>
          <c:showLegendKey val="0"/>
          <c:showVal val="1"/>
          <c:showCatName val="0"/>
          <c:showSerName val="0"/>
          <c:showPercent val="0"/>
          <c:showBubbleSize val="0"/>
        </c:dLbls>
        <c:gapWidth val="150"/>
        <c:axId val="35316480"/>
        <c:axId val="35318016"/>
      </c:barChart>
      <c:lineChart>
        <c:grouping val="standard"/>
        <c:varyColors val="0"/>
        <c:ser>
          <c:idx val="1"/>
          <c:order val="1"/>
          <c:tx>
            <c:strRef>
              <c:f>'[funding and HIV prevalence from 1991 to 2011 (2).xlsx]Sheet1'!$B$8</c:f>
              <c:strCache>
                <c:ptCount val="1"/>
                <c:pt idx="0">
                  <c:v>HIV prevalence among adult </c:v>
                </c:pt>
              </c:strCache>
            </c:strRef>
          </c:tx>
          <c:marker>
            <c:symbol val="none"/>
          </c:marker>
          <c:dLbls>
            <c:showLegendKey val="0"/>
            <c:showVal val="1"/>
            <c:showCatName val="0"/>
            <c:showSerName val="0"/>
            <c:showPercent val="0"/>
            <c:showBubbleSize val="0"/>
            <c:showLeaderLines val="0"/>
          </c:dLbls>
          <c:val>
            <c:numRef>
              <c:f>'[funding and HIV prevalence from 1991 to 2011 (2).xlsx]Sheet1'!$C$8:$W$8</c:f>
              <c:numCache>
                <c:formatCode>General</c:formatCode>
                <c:ptCount val="21"/>
                <c:pt idx="0">
                  <c:v>0.1</c:v>
                </c:pt>
                <c:pt idx="1">
                  <c:v>0.3</c:v>
                </c:pt>
                <c:pt idx="2">
                  <c:v>0.6</c:v>
                </c:pt>
                <c:pt idx="3">
                  <c:v>1</c:v>
                </c:pt>
                <c:pt idx="4">
                  <c:v>1.3</c:v>
                </c:pt>
                <c:pt idx="5">
                  <c:v>1.5</c:v>
                </c:pt>
                <c:pt idx="6">
                  <c:v>1.6</c:v>
                </c:pt>
                <c:pt idx="7">
                  <c:v>1.7</c:v>
                </c:pt>
                <c:pt idx="8">
                  <c:v>1.7</c:v>
                </c:pt>
                <c:pt idx="9">
                  <c:v>1.6</c:v>
                </c:pt>
                <c:pt idx="10">
                  <c:v>1.5</c:v>
                </c:pt>
                <c:pt idx="11">
                  <c:v>1.4</c:v>
                </c:pt>
                <c:pt idx="12">
                  <c:v>1.3</c:v>
                </c:pt>
                <c:pt idx="13">
                  <c:v>1.2</c:v>
                </c:pt>
                <c:pt idx="14">
                  <c:v>1.1000000000000001</c:v>
                </c:pt>
                <c:pt idx="15">
                  <c:v>1.1000000000000001</c:v>
                </c:pt>
                <c:pt idx="16">
                  <c:v>1</c:v>
                </c:pt>
                <c:pt idx="17">
                  <c:v>0.9</c:v>
                </c:pt>
                <c:pt idx="18">
                  <c:v>0.9</c:v>
                </c:pt>
                <c:pt idx="19">
                  <c:v>0.8</c:v>
                </c:pt>
                <c:pt idx="20">
                  <c:v>0.7</c:v>
                </c:pt>
              </c:numCache>
            </c:numRef>
          </c:val>
          <c:smooth val="0"/>
        </c:ser>
        <c:dLbls>
          <c:showLegendKey val="0"/>
          <c:showVal val="0"/>
          <c:showCatName val="0"/>
          <c:showSerName val="0"/>
          <c:showPercent val="0"/>
          <c:showBubbleSize val="0"/>
        </c:dLbls>
        <c:marker val="1"/>
        <c:smooth val="0"/>
        <c:axId val="35329536"/>
        <c:axId val="35328000"/>
      </c:lineChart>
      <c:catAx>
        <c:axId val="35316480"/>
        <c:scaling>
          <c:orientation val="minMax"/>
        </c:scaling>
        <c:delete val="0"/>
        <c:axPos val="b"/>
        <c:majorTickMark val="out"/>
        <c:minorTickMark val="none"/>
        <c:tickLblPos val="nextTo"/>
        <c:crossAx val="35318016"/>
        <c:crosses val="autoZero"/>
        <c:auto val="1"/>
        <c:lblAlgn val="ctr"/>
        <c:lblOffset val="100"/>
        <c:noMultiLvlLbl val="0"/>
      </c:catAx>
      <c:valAx>
        <c:axId val="35318016"/>
        <c:scaling>
          <c:orientation val="minMax"/>
        </c:scaling>
        <c:delete val="0"/>
        <c:axPos val="l"/>
        <c:majorGridlines/>
        <c:numFmt formatCode="General" sourceLinked="1"/>
        <c:majorTickMark val="out"/>
        <c:minorTickMark val="none"/>
        <c:tickLblPos val="nextTo"/>
        <c:crossAx val="35316480"/>
        <c:crosses val="autoZero"/>
        <c:crossBetween val="between"/>
      </c:valAx>
      <c:valAx>
        <c:axId val="35328000"/>
        <c:scaling>
          <c:orientation val="minMax"/>
        </c:scaling>
        <c:delete val="0"/>
        <c:axPos val="r"/>
        <c:numFmt formatCode="General" sourceLinked="1"/>
        <c:majorTickMark val="out"/>
        <c:minorTickMark val="none"/>
        <c:tickLblPos val="nextTo"/>
        <c:crossAx val="35329536"/>
        <c:crosses val="max"/>
        <c:crossBetween val="between"/>
      </c:valAx>
      <c:catAx>
        <c:axId val="35329536"/>
        <c:scaling>
          <c:orientation val="minMax"/>
        </c:scaling>
        <c:delete val="1"/>
        <c:axPos val="b"/>
        <c:majorTickMark val="out"/>
        <c:minorTickMark val="none"/>
        <c:tickLblPos val="nextTo"/>
        <c:crossAx val="35328000"/>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4.4211412167760367E-2"/>
          <c:y val="2.3516453506895452E-2"/>
          <c:w val="0.7623115015616958"/>
          <c:h val="0.76787249859663498"/>
        </c:manualLayout>
      </c:layout>
      <c:barChart>
        <c:barDir val="col"/>
        <c:grouping val="clustered"/>
        <c:varyColors val="0"/>
        <c:ser>
          <c:idx val="0"/>
          <c:order val="0"/>
          <c:tx>
            <c:strRef>
              <c:f>'[funding and HIV prevalence from 1991 to 2011 (2).xlsx]Sheet1'!$B$7</c:f>
              <c:strCache>
                <c:ptCount val="1"/>
                <c:pt idx="0">
                  <c:v>Funding in MUSD</c:v>
                </c:pt>
              </c:strCache>
            </c:strRef>
          </c:tx>
          <c:spPr>
            <a:solidFill>
              <a:srgbClr val="00B0F0"/>
            </a:solidFill>
          </c:spPr>
          <c:invertIfNegative val="0"/>
          <c:val>
            <c:numRef>
              <c:f>'[funding and HIV prevalence from 1991 to 2011 (2).xlsx]Sheet1'!$C$7:$W$7</c:f>
              <c:numCache>
                <c:formatCode>General</c:formatCode>
                <c:ptCount val="21"/>
                <c:pt idx="0">
                  <c:v>0.1</c:v>
                </c:pt>
                <c:pt idx="1">
                  <c:v>0.3</c:v>
                </c:pt>
                <c:pt idx="2">
                  <c:v>0.5</c:v>
                </c:pt>
                <c:pt idx="3">
                  <c:v>1</c:v>
                </c:pt>
                <c:pt idx="4">
                  <c:v>3</c:v>
                </c:pt>
                <c:pt idx="5">
                  <c:v>3.5</c:v>
                </c:pt>
                <c:pt idx="6">
                  <c:v>5</c:v>
                </c:pt>
                <c:pt idx="7">
                  <c:v>5</c:v>
                </c:pt>
                <c:pt idx="8">
                  <c:v>8</c:v>
                </c:pt>
                <c:pt idx="9">
                  <c:v>8.5</c:v>
                </c:pt>
                <c:pt idx="10">
                  <c:v>10</c:v>
                </c:pt>
                <c:pt idx="11">
                  <c:v>19</c:v>
                </c:pt>
                <c:pt idx="12">
                  <c:v>26</c:v>
                </c:pt>
                <c:pt idx="13">
                  <c:v>35</c:v>
                </c:pt>
                <c:pt idx="14">
                  <c:v>46</c:v>
                </c:pt>
                <c:pt idx="15">
                  <c:v>48</c:v>
                </c:pt>
                <c:pt idx="16">
                  <c:v>47</c:v>
                </c:pt>
                <c:pt idx="17">
                  <c:v>55</c:v>
                </c:pt>
                <c:pt idx="18">
                  <c:v>54</c:v>
                </c:pt>
                <c:pt idx="19">
                  <c:v>58</c:v>
                </c:pt>
                <c:pt idx="20">
                  <c:v>55</c:v>
                </c:pt>
              </c:numCache>
            </c:numRef>
          </c:val>
        </c:ser>
        <c:dLbls>
          <c:showLegendKey val="0"/>
          <c:showVal val="1"/>
          <c:showCatName val="0"/>
          <c:showSerName val="0"/>
          <c:showPercent val="0"/>
          <c:showBubbleSize val="0"/>
        </c:dLbls>
        <c:gapWidth val="150"/>
        <c:axId val="110371584"/>
        <c:axId val="110373120"/>
      </c:barChart>
      <c:lineChart>
        <c:grouping val="standard"/>
        <c:varyColors val="0"/>
        <c:ser>
          <c:idx val="1"/>
          <c:order val="1"/>
          <c:tx>
            <c:strRef>
              <c:f>'[funding and HIV prevalence from 1991 to 2011 (2).xlsx]Sheet1'!$B$8</c:f>
              <c:strCache>
                <c:ptCount val="1"/>
                <c:pt idx="0">
                  <c:v>HIV prevalence among adult </c:v>
                </c:pt>
              </c:strCache>
            </c:strRef>
          </c:tx>
          <c:marker>
            <c:symbol val="none"/>
          </c:marker>
          <c:dLbls>
            <c:showLegendKey val="0"/>
            <c:showVal val="1"/>
            <c:showCatName val="0"/>
            <c:showSerName val="0"/>
            <c:showPercent val="0"/>
            <c:showBubbleSize val="0"/>
            <c:showLeaderLines val="0"/>
          </c:dLbls>
          <c:val>
            <c:numRef>
              <c:f>'[funding and HIV prevalence from 1991 to 2011 (2).xlsx]Sheet1'!$C$8:$W$8</c:f>
              <c:numCache>
                <c:formatCode>General</c:formatCode>
                <c:ptCount val="21"/>
                <c:pt idx="0">
                  <c:v>0.1</c:v>
                </c:pt>
                <c:pt idx="1">
                  <c:v>0.3</c:v>
                </c:pt>
                <c:pt idx="2">
                  <c:v>0.6</c:v>
                </c:pt>
                <c:pt idx="3">
                  <c:v>1</c:v>
                </c:pt>
                <c:pt idx="4">
                  <c:v>1.3</c:v>
                </c:pt>
                <c:pt idx="5">
                  <c:v>1.5</c:v>
                </c:pt>
                <c:pt idx="6">
                  <c:v>1.6</c:v>
                </c:pt>
                <c:pt idx="7">
                  <c:v>1.7</c:v>
                </c:pt>
                <c:pt idx="8">
                  <c:v>1.7</c:v>
                </c:pt>
                <c:pt idx="9">
                  <c:v>1.6</c:v>
                </c:pt>
                <c:pt idx="10">
                  <c:v>1.5</c:v>
                </c:pt>
                <c:pt idx="11">
                  <c:v>1.4</c:v>
                </c:pt>
                <c:pt idx="12">
                  <c:v>1.3</c:v>
                </c:pt>
                <c:pt idx="13">
                  <c:v>1.2</c:v>
                </c:pt>
                <c:pt idx="14">
                  <c:v>1.1000000000000001</c:v>
                </c:pt>
                <c:pt idx="15">
                  <c:v>1.1000000000000001</c:v>
                </c:pt>
                <c:pt idx="16">
                  <c:v>1</c:v>
                </c:pt>
                <c:pt idx="17">
                  <c:v>0.9</c:v>
                </c:pt>
                <c:pt idx="18">
                  <c:v>0.9</c:v>
                </c:pt>
                <c:pt idx="19">
                  <c:v>0.8</c:v>
                </c:pt>
                <c:pt idx="20">
                  <c:v>0.7</c:v>
                </c:pt>
              </c:numCache>
            </c:numRef>
          </c:val>
          <c:smooth val="0"/>
        </c:ser>
        <c:dLbls>
          <c:showLegendKey val="0"/>
          <c:showVal val="0"/>
          <c:showCatName val="0"/>
          <c:showSerName val="0"/>
          <c:showPercent val="0"/>
          <c:showBubbleSize val="0"/>
        </c:dLbls>
        <c:marker val="1"/>
        <c:smooth val="0"/>
        <c:axId val="110376448"/>
        <c:axId val="110374912"/>
      </c:lineChart>
      <c:catAx>
        <c:axId val="110371584"/>
        <c:scaling>
          <c:orientation val="minMax"/>
        </c:scaling>
        <c:delete val="0"/>
        <c:axPos val="b"/>
        <c:majorTickMark val="out"/>
        <c:minorTickMark val="none"/>
        <c:tickLblPos val="nextTo"/>
        <c:crossAx val="110373120"/>
        <c:crosses val="autoZero"/>
        <c:auto val="1"/>
        <c:lblAlgn val="ctr"/>
        <c:lblOffset val="100"/>
        <c:noMultiLvlLbl val="0"/>
      </c:catAx>
      <c:valAx>
        <c:axId val="110373120"/>
        <c:scaling>
          <c:orientation val="minMax"/>
        </c:scaling>
        <c:delete val="0"/>
        <c:axPos val="l"/>
        <c:majorGridlines/>
        <c:numFmt formatCode="General" sourceLinked="1"/>
        <c:majorTickMark val="out"/>
        <c:minorTickMark val="none"/>
        <c:tickLblPos val="nextTo"/>
        <c:crossAx val="110371584"/>
        <c:crosses val="autoZero"/>
        <c:crossBetween val="between"/>
      </c:valAx>
      <c:valAx>
        <c:axId val="110374912"/>
        <c:scaling>
          <c:orientation val="minMax"/>
        </c:scaling>
        <c:delete val="0"/>
        <c:axPos val="r"/>
        <c:numFmt formatCode="General" sourceLinked="1"/>
        <c:majorTickMark val="out"/>
        <c:minorTickMark val="none"/>
        <c:tickLblPos val="nextTo"/>
        <c:crossAx val="110376448"/>
        <c:crosses val="max"/>
        <c:crossBetween val="between"/>
      </c:valAx>
      <c:catAx>
        <c:axId val="110376448"/>
        <c:scaling>
          <c:orientation val="minMax"/>
        </c:scaling>
        <c:delete val="1"/>
        <c:axPos val="b"/>
        <c:majorTickMark val="out"/>
        <c:minorTickMark val="none"/>
        <c:tickLblPos val="nextTo"/>
        <c:crossAx val="110374912"/>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Sheet1!$L$8</c:f>
              <c:strCache>
                <c:ptCount val="1"/>
                <c:pt idx="0">
                  <c:v>Prevention </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cat>
            <c:strRef>
              <c:f>Sheet1!$M$7:$O$7</c:f>
              <c:strCache>
                <c:ptCount val="3"/>
                <c:pt idx="0">
                  <c:v>Asia and Pacific (2007)</c:v>
                </c:pt>
                <c:pt idx="1">
                  <c:v>Cambodia 2011</c:v>
                </c:pt>
                <c:pt idx="2">
                  <c:v>Cambodia 2012</c:v>
                </c:pt>
              </c:strCache>
            </c:strRef>
          </c:cat>
          <c:val>
            <c:numRef>
              <c:f>Sheet1!$M$8:$O$8</c:f>
              <c:numCache>
                <c:formatCode>0%</c:formatCode>
                <c:ptCount val="3"/>
                <c:pt idx="0">
                  <c:v>0.43</c:v>
                </c:pt>
                <c:pt idx="1">
                  <c:v>0.27</c:v>
                </c:pt>
                <c:pt idx="2">
                  <c:v>0.27</c:v>
                </c:pt>
              </c:numCache>
            </c:numRef>
          </c:val>
        </c:ser>
        <c:ser>
          <c:idx val="1"/>
          <c:order val="1"/>
          <c:tx>
            <c:strRef>
              <c:f>Sheet1!$L$9</c:f>
              <c:strCache>
                <c:ptCount val="1"/>
                <c:pt idx="0">
                  <c:v>Care and Treatment </c:v>
                </c:pt>
              </c:strCache>
            </c:strRef>
          </c:tx>
          <c:spPr>
            <a:solidFill>
              <a:srgbClr val="FFFF00"/>
            </a:solidFill>
          </c:spPr>
          <c:invertIfNegative val="0"/>
          <c:dLbls>
            <c:txPr>
              <a:bodyPr/>
              <a:lstStyle/>
              <a:p>
                <a:pPr>
                  <a:defRPr sz="1400"/>
                </a:pPr>
                <a:endParaRPr lang="en-US"/>
              </a:p>
            </c:txPr>
            <c:showLegendKey val="0"/>
            <c:showVal val="1"/>
            <c:showCatName val="0"/>
            <c:showSerName val="0"/>
            <c:showPercent val="0"/>
            <c:showBubbleSize val="0"/>
            <c:showLeaderLines val="0"/>
          </c:dLbls>
          <c:cat>
            <c:strRef>
              <c:f>Sheet1!$M$7:$O$7</c:f>
              <c:strCache>
                <c:ptCount val="3"/>
                <c:pt idx="0">
                  <c:v>Asia and Pacific (2007)</c:v>
                </c:pt>
                <c:pt idx="1">
                  <c:v>Cambodia 2011</c:v>
                </c:pt>
                <c:pt idx="2">
                  <c:v>Cambodia 2012</c:v>
                </c:pt>
              </c:strCache>
            </c:strRef>
          </c:cat>
          <c:val>
            <c:numRef>
              <c:f>Sheet1!$M$9:$O$9</c:f>
              <c:numCache>
                <c:formatCode>0%</c:formatCode>
                <c:ptCount val="3"/>
                <c:pt idx="0">
                  <c:v>0.24</c:v>
                </c:pt>
                <c:pt idx="1">
                  <c:v>0.3</c:v>
                </c:pt>
                <c:pt idx="2">
                  <c:v>0.28000000000000003</c:v>
                </c:pt>
              </c:numCache>
            </c:numRef>
          </c:val>
        </c:ser>
        <c:ser>
          <c:idx val="2"/>
          <c:order val="2"/>
          <c:tx>
            <c:strRef>
              <c:f>Sheet1!$L$10</c:f>
              <c:strCache>
                <c:ptCount val="1"/>
                <c:pt idx="0">
                  <c:v>Orphans and Vulnerable Children </c:v>
                </c:pt>
              </c:strCache>
            </c:strRef>
          </c:tx>
          <c:invertIfNegative val="0"/>
          <c:dLbls>
            <c:showLegendKey val="0"/>
            <c:showVal val="1"/>
            <c:showCatName val="0"/>
            <c:showSerName val="0"/>
            <c:showPercent val="0"/>
            <c:showBubbleSize val="0"/>
            <c:showLeaderLines val="0"/>
          </c:dLbls>
          <c:cat>
            <c:strRef>
              <c:f>Sheet1!$M$7:$O$7</c:f>
              <c:strCache>
                <c:ptCount val="3"/>
                <c:pt idx="0">
                  <c:v>Asia and Pacific (2007)</c:v>
                </c:pt>
                <c:pt idx="1">
                  <c:v>Cambodia 2011</c:v>
                </c:pt>
                <c:pt idx="2">
                  <c:v>Cambodia 2012</c:v>
                </c:pt>
              </c:strCache>
            </c:strRef>
          </c:cat>
          <c:val>
            <c:numRef>
              <c:f>Sheet1!$M$10:$O$10</c:f>
              <c:numCache>
                <c:formatCode>0%</c:formatCode>
                <c:ptCount val="3"/>
                <c:pt idx="0">
                  <c:v>0.1</c:v>
                </c:pt>
                <c:pt idx="1">
                  <c:v>0.09</c:v>
                </c:pt>
                <c:pt idx="2">
                  <c:v>7.0000000000000007E-2</c:v>
                </c:pt>
              </c:numCache>
            </c:numRef>
          </c:val>
        </c:ser>
        <c:ser>
          <c:idx val="3"/>
          <c:order val="3"/>
          <c:tx>
            <c:strRef>
              <c:f>Sheet1!$L$11</c:f>
              <c:strCache>
                <c:ptCount val="1"/>
                <c:pt idx="0">
                  <c:v>Program Management and Administration </c:v>
                </c:pt>
              </c:strCache>
            </c:strRef>
          </c:tx>
          <c:invertIfNegative val="0"/>
          <c:dLbls>
            <c:txPr>
              <a:bodyPr/>
              <a:lstStyle/>
              <a:p>
                <a:pPr>
                  <a:defRPr sz="2000" b="1">
                    <a:solidFill>
                      <a:schemeClr val="bg1"/>
                    </a:solidFill>
                  </a:defRPr>
                </a:pPr>
                <a:endParaRPr lang="en-US"/>
              </a:p>
            </c:txPr>
            <c:showLegendKey val="0"/>
            <c:showVal val="1"/>
            <c:showCatName val="0"/>
            <c:showSerName val="0"/>
            <c:showPercent val="0"/>
            <c:showBubbleSize val="0"/>
            <c:showLeaderLines val="0"/>
          </c:dLbls>
          <c:cat>
            <c:strRef>
              <c:f>Sheet1!$M$7:$O$7</c:f>
              <c:strCache>
                <c:ptCount val="3"/>
                <c:pt idx="0">
                  <c:v>Asia and Pacific (2007)</c:v>
                </c:pt>
                <c:pt idx="1">
                  <c:v>Cambodia 2011</c:v>
                </c:pt>
                <c:pt idx="2">
                  <c:v>Cambodia 2012</c:v>
                </c:pt>
              </c:strCache>
            </c:strRef>
          </c:cat>
          <c:val>
            <c:numRef>
              <c:f>Sheet1!$M$11:$O$11</c:f>
              <c:numCache>
                <c:formatCode>0%</c:formatCode>
                <c:ptCount val="3"/>
                <c:pt idx="0">
                  <c:v>0.12</c:v>
                </c:pt>
                <c:pt idx="1">
                  <c:v>0.26</c:v>
                </c:pt>
                <c:pt idx="2">
                  <c:v>0.32</c:v>
                </c:pt>
              </c:numCache>
            </c:numRef>
          </c:val>
        </c:ser>
        <c:ser>
          <c:idx val="4"/>
          <c:order val="4"/>
          <c:tx>
            <c:strRef>
              <c:f>Sheet1!$L$12</c:f>
              <c:strCache>
                <c:ptCount val="1"/>
                <c:pt idx="0">
                  <c:v>Policy and enabling Environment </c:v>
                </c:pt>
              </c:strCache>
            </c:strRef>
          </c:tx>
          <c:invertIfNegative val="0"/>
          <c:dLbls>
            <c:showLegendKey val="0"/>
            <c:showVal val="1"/>
            <c:showCatName val="0"/>
            <c:showSerName val="0"/>
            <c:showPercent val="0"/>
            <c:showBubbleSize val="0"/>
            <c:showLeaderLines val="0"/>
          </c:dLbls>
          <c:cat>
            <c:strRef>
              <c:f>Sheet1!$M$7:$O$7</c:f>
              <c:strCache>
                <c:ptCount val="3"/>
                <c:pt idx="0">
                  <c:v>Asia and Pacific (2007)</c:v>
                </c:pt>
                <c:pt idx="1">
                  <c:v>Cambodia 2011</c:v>
                </c:pt>
                <c:pt idx="2">
                  <c:v>Cambodia 2012</c:v>
                </c:pt>
              </c:strCache>
            </c:strRef>
          </c:cat>
          <c:val>
            <c:numRef>
              <c:f>Sheet1!$M$12:$O$12</c:f>
              <c:numCache>
                <c:formatCode>0%</c:formatCode>
                <c:ptCount val="3"/>
                <c:pt idx="0">
                  <c:v>0.11</c:v>
                </c:pt>
                <c:pt idx="1">
                  <c:v>0.08</c:v>
                </c:pt>
                <c:pt idx="2">
                  <c:v>7.0000000000000007E-2</c:v>
                </c:pt>
              </c:numCache>
            </c:numRef>
          </c:val>
        </c:ser>
        <c:dLbls>
          <c:showLegendKey val="0"/>
          <c:showVal val="0"/>
          <c:showCatName val="0"/>
          <c:showSerName val="0"/>
          <c:showPercent val="0"/>
          <c:showBubbleSize val="0"/>
        </c:dLbls>
        <c:gapWidth val="150"/>
        <c:overlap val="100"/>
        <c:axId val="114700288"/>
        <c:axId val="114701824"/>
      </c:barChart>
      <c:catAx>
        <c:axId val="114700288"/>
        <c:scaling>
          <c:orientation val="minMax"/>
        </c:scaling>
        <c:delete val="0"/>
        <c:axPos val="b"/>
        <c:majorTickMark val="out"/>
        <c:minorTickMark val="none"/>
        <c:tickLblPos val="nextTo"/>
        <c:txPr>
          <a:bodyPr/>
          <a:lstStyle/>
          <a:p>
            <a:pPr>
              <a:defRPr sz="1600"/>
            </a:pPr>
            <a:endParaRPr lang="en-US"/>
          </a:p>
        </c:txPr>
        <c:crossAx val="114701824"/>
        <c:crosses val="autoZero"/>
        <c:auto val="1"/>
        <c:lblAlgn val="ctr"/>
        <c:lblOffset val="100"/>
        <c:noMultiLvlLbl val="0"/>
      </c:catAx>
      <c:valAx>
        <c:axId val="114701824"/>
        <c:scaling>
          <c:orientation val="minMax"/>
        </c:scaling>
        <c:delete val="0"/>
        <c:axPos val="l"/>
        <c:majorGridlines/>
        <c:numFmt formatCode="0%" sourceLinked="1"/>
        <c:majorTickMark val="out"/>
        <c:minorTickMark val="none"/>
        <c:tickLblPos val="nextTo"/>
        <c:crossAx val="114700288"/>
        <c:crosses val="autoZero"/>
        <c:crossBetween val="between"/>
      </c:valAx>
    </c:plotArea>
    <c:legend>
      <c:legendPos val="b"/>
      <c:overlay val="0"/>
      <c:txPr>
        <a:bodyPr/>
        <a:lstStyle/>
        <a:p>
          <a:pPr>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4"/>
          <c:order val="4"/>
          <c:dLbls>
            <c:dLbl>
              <c:idx val="13"/>
              <c:layout>
                <c:manualLayout>
                  <c:x val="5.2920110192837468E-2"/>
                  <c:y val="-0.10898201424069766"/>
                </c:manualLayout>
              </c:layout>
              <c:spPr/>
              <c:txPr>
                <a:bodyPr/>
                <a:lstStyle/>
                <a:p>
                  <a:pPr>
                    <a:defRPr sz="3200"/>
                  </a:pPr>
                  <a:endParaRPr lang="en-US"/>
                </a:p>
              </c:txPr>
              <c:showLegendKey val="0"/>
              <c:showVal val="0"/>
              <c:showCatName val="1"/>
              <c:showSerName val="0"/>
              <c:showPercent val="1"/>
              <c:showBubbleSize val="0"/>
            </c:dLbl>
            <c:txPr>
              <a:bodyPr/>
              <a:lstStyle/>
              <a:p>
                <a:pPr>
                  <a:defRPr sz="1400"/>
                </a:pPr>
                <a:endParaRPr lang="en-US"/>
              </a:p>
            </c:txPr>
            <c:showLegendKey val="0"/>
            <c:showVal val="0"/>
            <c:showCatName val="1"/>
            <c:showSerName val="0"/>
            <c:showPercent val="1"/>
            <c:showBubbleSize val="0"/>
            <c:showLeaderLines val="1"/>
          </c:dLbls>
          <c:cat>
            <c:strRef>
              <c:f>RECAP!$B$49:$B$62</c:f>
              <c:strCache>
                <c:ptCount val="14"/>
                <c:pt idx="0">
                  <c:v>AHF</c:v>
                </c:pt>
                <c:pt idx="1">
                  <c:v>CHEC</c:v>
                </c:pt>
                <c:pt idx="2">
                  <c:v>CPN+</c:v>
                </c:pt>
                <c:pt idx="3">
                  <c:v>CRS</c:v>
                </c:pt>
                <c:pt idx="4">
                  <c:v>FI</c:v>
                </c:pt>
                <c:pt idx="5">
                  <c:v>HACC</c:v>
                </c:pt>
                <c:pt idx="6">
                  <c:v>KHANA</c:v>
                </c:pt>
                <c:pt idx="7">
                  <c:v>NAA</c:v>
                </c:pt>
                <c:pt idx="8">
                  <c:v>NMHCH</c:v>
                </c:pt>
                <c:pt idx="9">
                  <c:v>NPH</c:v>
                </c:pt>
                <c:pt idx="10">
                  <c:v>RHAC</c:v>
                </c:pt>
                <c:pt idx="11">
                  <c:v>SHCHC</c:v>
                </c:pt>
                <c:pt idx="12">
                  <c:v>WOMEN</c:v>
                </c:pt>
                <c:pt idx="13">
                  <c:v>NCHADS</c:v>
                </c:pt>
              </c:strCache>
            </c:strRef>
          </c:cat>
          <c:val>
            <c:numRef>
              <c:f>RECAP!$G$49:$G$62</c:f>
              <c:numCache>
                <c:formatCode>0%</c:formatCode>
                <c:ptCount val="14"/>
                <c:pt idx="0">
                  <c:v>2.6608379709279848E-2</c:v>
                </c:pt>
                <c:pt idx="1">
                  <c:v>3.4932678521639054E-3</c:v>
                </c:pt>
                <c:pt idx="2">
                  <c:v>1.7465054733895872E-2</c:v>
                </c:pt>
                <c:pt idx="3">
                  <c:v>2.4217524659962766E-2</c:v>
                </c:pt>
                <c:pt idx="4">
                  <c:v>3.9962740667916887E-3</c:v>
                </c:pt>
                <c:pt idx="5">
                  <c:v>1.3231217015193201E-2</c:v>
                </c:pt>
                <c:pt idx="6">
                  <c:v>0.18488385459797863</c:v>
                </c:pt>
                <c:pt idx="7">
                  <c:v>6.6340865599395032E-2</c:v>
                </c:pt>
                <c:pt idx="8">
                  <c:v>2.5596465266607769E-2</c:v>
                </c:pt>
                <c:pt idx="9">
                  <c:v>3.848330633900695E-3</c:v>
                </c:pt>
                <c:pt idx="10">
                  <c:v>2.2354296113619589E-2</c:v>
                </c:pt>
                <c:pt idx="11">
                  <c:v>1.3897560609762551E-2</c:v>
                </c:pt>
                <c:pt idx="12">
                  <c:v>1.766567229580409E-2</c:v>
                </c:pt>
                <c:pt idx="13">
                  <c:v>0.57640123684564437</c:v>
                </c:pt>
              </c:numCache>
            </c:numRef>
          </c:val>
        </c:ser>
        <c:ser>
          <c:idx val="3"/>
          <c:order val="3"/>
          <c:dLbls>
            <c:showLegendKey val="0"/>
            <c:showVal val="0"/>
            <c:showCatName val="1"/>
            <c:showSerName val="0"/>
            <c:showPercent val="1"/>
            <c:showBubbleSize val="0"/>
            <c:showLeaderLines val="1"/>
          </c:dLbls>
          <c:cat>
            <c:strRef>
              <c:f>RECAP!$B$49:$B$62</c:f>
              <c:strCache>
                <c:ptCount val="14"/>
                <c:pt idx="0">
                  <c:v>AHF</c:v>
                </c:pt>
                <c:pt idx="1">
                  <c:v>CHEC</c:v>
                </c:pt>
                <c:pt idx="2">
                  <c:v>CPN+</c:v>
                </c:pt>
                <c:pt idx="3">
                  <c:v>CRS</c:v>
                </c:pt>
                <c:pt idx="4">
                  <c:v>FI</c:v>
                </c:pt>
                <c:pt idx="5">
                  <c:v>HACC</c:v>
                </c:pt>
                <c:pt idx="6">
                  <c:v>KHANA</c:v>
                </c:pt>
                <c:pt idx="7">
                  <c:v>NAA</c:v>
                </c:pt>
                <c:pt idx="8">
                  <c:v>NMHCH</c:v>
                </c:pt>
                <c:pt idx="9">
                  <c:v>NPH</c:v>
                </c:pt>
                <c:pt idx="10">
                  <c:v>RHAC</c:v>
                </c:pt>
                <c:pt idx="11">
                  <c:v>SHCHC</c:v>
                </c:pt>
                <c:pt idx="12">
                  <c:v>WOMEN</c:v>
                </c:pt>
                <c:pt idx="13">
                  <c:v>NCHADS</c:v>
                </c:pt>
              </c:strCache>
            </c:strRef>
          </c:cat>
          <c:val>
            <c:numRef>
              <c:f>RECAP!$F$49:$F$62</c:f>
            </c:numRef>
          </c:val>
        </c:ser>
        <c:ser>
          <c:idx val="2"/>
          <c:order val="2"/>
          <c:dLbls>
            <c:showLegendKey val="0"/>
            <c:showVal val="0"/>
            <c:showCatName val="1"/>
            <c:showSerName val="0"/>
            <c:showPercent val="1"/>
            <c:showBubbleSize val="0"/>
            <c:showLeaderLines val="1"/>
          </c:dLbls>
          <c:cat>
            <c:strRef>
              <c:f>RECAP!$B$49:$B$62</c:f>
              <c:strCache>
                <c:ptCount val="14"/>
                <c:pt idx="0">
                  <c:v>AHF</c:v>
                </c:pt>
                <c:pt idx="1">
                  <c:v>CHEC</c:v>
                </c:pt>
                <c:pt idx="2">
                  <c:v>CPN+</c:v>
                </c:pt>
                <c:pt idx="3">
                  <c:v>CRS</c:v>
                </c:pt>
                <c:pt idx="4">
                  <c:v>FI</c:v>
                </c:pt>
                <c:pt idx="5">
                  <c:v>HACC</c:v>
                </c:pt>
                <c:pt idx="6">
                  <c:v>KHANA</c:v>
                </c:pt>
                <c:pt idx="7">
                  <c:v>NAA</c:v>
                </c:pt>
                <c:pt idx="8">
                  <c:v>NMHCH</c:v>
                </c:pt>
                <c:pt idx="9">
                  <c:v>NPH</c:v>
                </c:pt>
                <c:pt idx="10">
                  <c:v>RHAC</c:v>
                </c:pt>
                <c:pt idx="11">
                  <c:v>SHCHC</c:v>
                </c:pt>
                <c:pt idx="12">
                  <c:v>WOMEN</c:v>
                </c:pt>
                <c:pt idx="13">
                  <c:v>NCHADS</c:v>
                </c:pt>
              </c:strCache>
            </c:strRef>
          </c:cat>
          <c:val>
            <c:numRef>
              <c:f>RECAP!$E$49:$E$62</c:f>
            </c:numRef>
          </c:val>
        </c:ser>
        <c:ser>
          <c:idx val="1"/>
          <c:order val="1"/>
          <c:dLbls>
            <c:showLegendKey val="0"/>
            <c:showVal val="0"/>
            <c:showCatName val="1"/>
            <c:showSerName val="0"/>
            <c:showPercent val="1"/>
            <c:showBubbleSize val="0"/>
            <c:showLeaderLines val="1"/>
          </c:dLbls>
          <c:cat>
            <c:strRef>
              <c:f>RECAP!$B$49:$B$62</c:f>
              <c:strCache>
                <c:ptCount val="14"/>
                <c:pt idx="0">
                  <c:v>AHF</c:v>
                </c:pt>
                <c:pt idx="1">
                  <c:v>CHEC</c:v>
                </c:pt>
                <c:pt idx="2">
                  <c:v>CPN+</c:v>
                </c:pt>
                <c:pt idx="3">
                  <c:v>CRS</c:v>
                </c:pt>
                <c:pt idx="4">
                  <c:v>FI</c:v>
                </c:pt>
                <c:pt idx="5">
                  <c:v>HACC</c:v>
                </c:pt>
                <c:pt idx="6">
                  <c:v>KHANA</c:v>
                </c:pt>
                <c:pt idx="7">
                  <c:v>NAA</c:v>
                </c:pt>
                <c:pt idx="8">
                  <c:v>NMHCH</c:v>
                </c:pt>
                <c:pt idx="9">
                  <c:v>NPH</c:v>
                </c:pt>
                <c:pt idx="10">
                  <c:v>RHAC</c:v>
                </c:pt>
                <c:pt idx="11">
                  <c:v>SHCHC</c:v>
                </c:pt>
                <c:pt idx="12">
                  <c:v>WOMEN</c:v>
                </c:pt>
                <c:pt idx="13">
                  <c:v>NCHADS</c:v>
                </c:pt>
              </c:strCache>
            </c:strRef>
          </c:cat>
          <c:val>
            <c:numRef>
              <c:f>RECAP!$D$49:$D$62</c:f>
            </c:numRef>
          </c:val>
        </c:ser>
        <c:ser>
          <c:idx val="0"/>
          <c:order val="0"/>
          <c:dLbls>
            <c:showLegendKey val="0"/>
            <c:showVal val="0"/>
            <c:showCatName val="1"/>
            <c:showSerName val="0"/>
            <c:showPercent val="1"/>
            <c:showBubbleSize val="0"/>
            <c:showLeaderLines val="1"/>
          </c:dLbls>
          <c:cat>
            <c:strRef>
              <c:f>RECAP!$B$49:$B$62</c:f>
              <c:strCache>
                <c:ptCount val="14"/>
                <c:pt idx="0">
                  <c:v>AHF</c:v>
                </c:pt>
                <c:pt idx="1">
                  <c:v>CHEC</c:v>
                </c:pt>
                <c:pt idx="2">
                  <c:v>CPN+</c:v>
                </c:pt>
                <c:pt idx="3">
                  <c:v>CRS</c:v>
                </c:pt>
                <c:pt idx="4">
                  <c:v>FI</c:v>
                </c:pt>
                <c:pt idx="5">
                  <c:v>HACC</c:v>
                </c:pt>
                <c:pt idx="6">
                  <c:v>KHANA</c:v>
                </c:pt>
                <c:pt idx="7">
                  <c:v>NAA</c:v>
                </c:pt>
                <c:pt idx="8">
                  <c:v>NMHCH</c:v>
                </c:pt>
                <c:pt idx="9">
                  <c:v>NPH</c:v>
                </c:pt>
                <c:pt idx="10">
                  <c:v>RHAC</c:v>
                </c:pt>
                <c:pt idx="11">
                  <c:v>SHCHC</c:v>
                </c:pt>
                <c:pt idx="12">
                  <c:v>WOMEN</c:v>
                </c:pt>
                <c:pt idx="13">
                  <c:v>NCHADS</c:v>
                </c:pt>
              </c:strCache>
            </c:strRef>
          </c:cat>
          <c:val>
            <c:numRef>
              <c:f>RECAP!$C$49:$C$62</c:f>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Sheet1!$C$31</c:f>
              <c:strCache>
                <c:ptCount val="1"/>
                <c:pt idx="0">
                  <c:v>RGC</c:v>
                </c:pt>
              </c:strCache>
            </c:strRef>
          </c:tx>
          <c:invertIfNegative val="0"/>
          <c:dLbls>
            <c:showLegendKey val="0"/>
            <c:showVal val="1"/>
            <c:showCatName val="0"/>
            <c:showSerName val="0"/>
            <c:showPercent val="0"/>
            <c:showBubbleSize val="0"/>
            <c:showLeaderLines val="0"/>
          </c:dLbls>
          <c:val>
            <c:numRef>
              <c:f>Sheet1!$D$31</c:f>
              <c:numCache>
                <c:formatCode>General</c:formatCode>
                <c:ptCount val="1"/>
                <c:pt idx="0">
                  <c:v>6</c:v>
                </c:pt>
              </c:numCache>
            </c:numRef>
          </c:val>
        </c:ser>
        <c:ser>
          <c:idx val="1"/>
          <c:order val="1"/>
          <c:tx>
            <c:strRef>
              <c:f>Sheet1!$C$32</c:f>
              <c:strCache>
                <c:ptCount val="1"/>
                <c:pt idx="0">
                  <c:v>Bilateral </c:v>
                </c:pt>
              </c:strCache>
            </c:strRef>
          </c:tx>
          <c:invertIfNegative val="0"/>
          <c:dLbls>
            <c:showLegendKey val="0"/>
            <c:showVal val="1"/>
            <c:showCatName val="0"/>
            <c:showSerName val="0"/>
            <c:showPercent val="0"/>
            <c:showBubbleSize val="0"/>
            <c:showLeaderLines val="0"/>
          </c:dLbls>
          <c:val>
            <c:numRef>
              <c:f>Sheet1!$D$32</c:f>
              <c:numCache>
                <c:formatCode>General</c:formatCode>
                <c:ptCount val="1"/>
                <c:pt idx="0">
                  <c:v>6</c:v>
                </c:pt>
              </c:numCache>
            </c:numRef>
          </c:val>
        </c:ser>
        <c:ser>
          <c:idx val="2"/>
          <c:order val="2"/>
          <c:tx>
            <c:strRef>
              <c:f>Sheet1!$C$33</c:f>
              <c:strCache>
                <c:ptCount val="1"/>
                <c:pt idx="0">
                  <c:v>GFATM</c:v>
                </c:pt>
              </c:strCache>
            </c:strRef>
          </c:tx>
          <c:invertIfNegative val="0"/>
          <c:dLbls>
            <c:showLegendKey val="0"/>
            <c:showVal val="1"/>
            <c:showCatName val="0"/>
            <c:showSerName val="0"/>
            <c:showPercent val="0"/>
            <c:showBubbleSize val="0"/>
            <c:showLeaderLines val="0"/>
          </c:dLbls>
          <c:val>
            <c:numRef>
              <c:f>Sheet1!$D$33</c:f>
              <c:numCache>
                <c:formatCode>General</c:formatCode>
                <c:ptCount val="1"/>
                <c:pt idx="0">
                  <c:v>31</c:v>
                </c:pt>
              </c:numCache>
            </c:numRef>
          </c:val>
        </c:ser>
        <c:ser>
          <c:idx val="3"/>
          <c:order val="3"/>
          <c:tx>
            <c:strRef>
              <c:f>Sheet1!$C$34</c:f>
              <c:strCache>
                <c:ptCount val="1"/>
                <c:pt idx="0">
                  <c:v>UN</c:v>
                </c:pt>
              </c:strCache>
            </c:strRef>
          </c:tx>
          <c:invertIfNegative val="0"/>
          <c:dLbls>
            <c:showLegendKey val="0"/>
            <c:showVal val="1"/>
            <c:showCatName val="0"/>
            <c:showSerName val="0"/>
            <c:showPercent val="0"/>
            <c:showBubbleSize val="0"/>
            <c:showLeaderLines val="0"/>
          </c:dLbls>
          <c:val>
            <c:numRef>
              <c:f>Sheet1!$D$34</c:f>
              <c:numCache>
                <c:formatCode>General</c:formatCode>
                <c:ptCount val="1"/>
                <c:pt idx="0">
                  <c:v>4</c:v>
                </c:pt>
              </c:numCache>
            </c:numRef>
          </c:val>
        </c:ser>
        <c:ser>
          <c:idx val="4"/>
          <c:order val="4"/>
          <c:tx>
            <c:strRef>
              <c:f>Sheet1!$C$35</c:f>
              <c:strCache>
                <c:ptCount val="1"/>
                <c:pt idx="0">
                  <c:v>Multi (-GF/Uns)</c:v>
                </c:pt>
              </c:strCache>
            </c:strRef>
          </c:tx>
          <c:invertIfNegative val="0"/>
          <c:dLbls>
            <c:dLbl>
              <c:idx val="0"/>
              <c:showLegendKey val="0"/>
              <c:showVal val="1"/>
              <c:showCatName val="0"/>
              <c:showSerName val="0"/>
              <c:showPercent val="0"/>
              <c:showBubbleSize val="0"/>
            </c:dLbl>
            <c:showLegendKey val="0"/>
            <c:showVal val="0"/>
            <c:showCatName val="0"/>
            <c:showSerName val="0"/>
            <c:showPercent val="0"/>
            <c:showBubbleSize val="0"/>
          </c:dLbls>
          <c:val>
            <c:numRef>
              <c:f>Sheet1!$D$35</c:f>
              <c:numCache>
                <c:formatCode>General</c:formatCode>
                <c:ptCount val="1"/>
                <c:pt idx="0">
                  <c:v>1</c:v>
                </c:pt>
              </c:numCache>
            </c:numRef>
          </c:val>
        </c:ser>
        <c:ser>
          <c:idx val="5"/>
          <c:order val="5"/>
          <c:tx>
            <c:strRef>
              <c:f>Sheet1!$C$36</c:f>
              <c:strCache>
                <c:ptCount val="1"/>
                <c:pt idx="0">
                  <c:v>Intl NGO</c:v>
                </c:pt>
              </c:strCache>
            </c:strRef>
          </c:tx>
          <c:invertIfNegative val="0"/>
          <c:dLbls>
            <c:showLegendKey val="0"/>
            <c:showVal val="1"/>
            <c:showCatName val="0"/>
            <c:showSerName val="0"/>
            <c:showPercent val="0"/>
            <c:showBubbleSize val="0"/>
            <c:showLeaderLines val="0"/>
          </c:dLbls>
          <c:val>
            <c:numRef>
              <c:f>Sheet1!$D$36</c:f>
              <c:numCache>
                <c:formatCode>General</c:formatCode>
                <c:ptCount val="1"/>
                <c:pt idx="0">
                  <c:v>3</c:v>
                </c:pt>
              </c:numCache>
            </c:numRef>
          </c:val>
        </c:ser>
        <c:ser>
          <c:idx val="6"/>
          <c:order val="6"/>
          <c:tx>
            <c:strRef>
              <c:f>Sheet1!$C$37</c:f>
              <c:strCache>
                <c:ptCount val="1"/>
                <c:pt idx="0">
                  <c:v>Private ( Nat/ Intl)</c:v>
                </c:pt>
              </c:strCache>
            </c:strRef>
          </c:tx>
          <c:invertIfNegative val="0"/>
          <c:dLbls>
            <c:showLegendKey val="0"/>
            <c:showVal val="1"/>
            <c:showCatName val="0"/>
            <c:showSerName val="0"/>
            <c:showPercent val="0"/>
            <c:showBubbleSize val="0"/>
            <c:showLeaderLines val="0"/>
          </c:dLbls>
          <c:val>
            <c:numRef>
              <c:f>Sheet1!$D$37</c:f>
              <c:numCache>
                <c:formatCode>General</c:formatCode>
                <c:ptCount val="1"/>
                <c:pt idx="0">
                  <c:v>1</c:v>
                </c:pt>
              </c:numCache>
            </c:numRef>
          </c:val>
        </c:ser>
        <c:dLbls>
          <c:showLegendKey val="0"/>
          <c:showVal val="0"/>
          <c:showCatName val="0"/>
          <c:showSerName val="0"/>
          <c:showPercent val="0"/>
          <c:showBubbleSize val="0"/>
        </c:dLbls>
        <c:gapWidth val="150"/>
        <c:overlap val="100"/>
        <c:axId val="114804992"/>
        <c:axId val="114958336"/>
      </c:barChart>
      <c:catAx>
        <c:axId val="114804992"/>
        <c:scaling>
          <c:orientation val="minMax"/>
        </c:scaling>
        <c:delete val="0"/>
        <c:axPos val="b"/>
        <c:majorTickMark val="out"/>
        <c:minorTickMark val="none"/>
        <c:tickLblPos val="nextTo"/>
        <c:crossAx val="114958336"/>
        <c:crosses val="autoZero"/>
        <c:auto val="1"/>
        <c:lblAlgn val="ctr"/>
        <c:lblOffset val="100"/>
        <c:noMultiLvlLbl val="0"/>
      </c:catAx>
      <c:valAx>
        <c:axId val="114958336"/>
        <c:scaling>
          <c:orientation val="minMax"/>
        </c:scaling>
        <c:delete val="0"/>
        <c:axPos val="l"/>
        <c:majorGridlines/>
        <c:numFmt formatCode="0%" sourceLinked="1"/>
        <c:majorTickMark val="out"/>
        <c:minorTickMark val="none"/>
        <c:tickLblPos val="nextTo"/>
        <c:crossAx val="114804992"/>
        <c:crosses val="autoZero"/>
        <c:crossBetween val="between"/>
      </c:valAx>
    </c:plotArea>
    <c:legend>
      <c:legendPos val="r"/>
      <c:overlay val="0"/>
    </c:legend>
    <c:plotVisOnly val="1"/>
    <c:dispBlanksAs val="gap"/>
    <c:showDLblsOverMax val="0"/>
  </c:chart>
  <c:txPr>
    <a:bodyPr/>
    <a:lstStyle/>
    <a:p>
      <a:pPr>
        <a:defRPr sz="20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Sheet1!$C$31</c:f>
              <c:strCache>
                <c:ptCount val="1"/>
                <c:pt idx="0">
                  <c:v>RGC</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val>
            <c:numRef>
              <c:f>Sheet1!$D$31</c:f>
              <c:numCache>
                <c:formatCode>General</c:formatCode>
                <c:ptCount val="1"/>
                <c:pt idx="0">
                  <c:v>6</c:v>
                </c:pt>
              </c:numCache>
            </c:numRef>
          </c:val>
        </c:ser>
        <c:ser>
          <c:idx val="1"/>
          <c:order val="1"/>
          <c:tx>
            <c:strRef>
              <c:f>Sheet1!$C$32</c:f>
              <c:strCache>
                <c:ptCount val="1"/>
                <c:pt idx="0">
                  <c:v>Bilateral </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val>
            <c:numRef>
              <c:f>Sheet1!$D$32</c:f>
              <c:numCache>
                <c:formatCode>General</c:formatCode>
                <c:ptCount val="1"/>
                <c:pt idx="0">
                  <c:v>6</c:v>
                </c:pt>
              </c:numCache>
            </c:numRef>
          </c:val>
        </c:ser>
        <c:ser>
          <c:idx val="2"/>
          <c:order val="2"/>
          <c:tx>
            <c:strRef>
              <c:f>Sheet1!$C$33</c:f>
              <c:strCache>
                <c:ptCount val="1"/>
                <c:pt idx="0">
                  <c:v>GFATM</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val>
            <c:numRef>
              <c:f>Sheet1!$D$33</c:f>
              <c:numCache>
                <c:formatCode>General</c:formatCode>
                <c:ptCount val="1"/>
                <c:pt idx="0">
                  <c:v>31</c:v>
                </c:pt>
              </c:numCache>
            </c:numRef>
          </c:val>
        </c:ser>
        <c:ser>
          <c:idx val="3"/>
          <c:order val="3"/>
          <c:tx>
            <c:strRef>
              <c:f>Sheet1!$C$34</c:f>
              <c:strCache>
                <c:ptCount val="1"/>
                <c:pt idx="0">
                  <c:v>UN</c:v>
                </c:pt>
              </c:strCache>
            </c:strRef>
          </c:tx>
          <c:invertIfNegative val="0"/>
          <c:dLbls>
            <c:showLegendKey val="0"/>
            <c:showVal val="1"/>
            <c:showCatName val="0"/>
            <c:showSerName val="0"/>
            <c:showPercent val="0"/>
            <c:showBubbleSize val="0"/>
            <c:showLeaderLines val="0"/>
          </c:dLbls>
          <c:val>
            <c:numRef>
              <c:f>Sheet1!$D$34</c:f>
              <c:numCache>
                <c:formatCode>General</c:formatCode>
                <c:ptCount val="1"/>
                <c:pt idx="0">
                  <c:v>4</c:v>
                </c:pt>
              </c:numCache>
            </c:numRef>
          </c:val>
        </c:ser>
        <c:ser>
          <c:idx val="4"/>
          <c:order val="4"/>
          <c:tx>
            <c:strRef>
              <c:f>Sheet1!$C$35</c:f>
              <c:strCache>
                <c:ptCount val="1"/>
                <c:pt idx="0">
                  <c:v>Multi (-GF/Uns)</c:v>
                </c:pt>
              </c:strCache>
            </c:strRef>
          </c:tx>
          <c:invertIfNegative val="0"/>
          <c:dLbls>
            <c:dLbl>
              <c:idx val="0"/>
              <c:showLegendKey val="0"/>
              <c:showVal val="1"/>
              <c:showCatName val="0"/>
              <c:showSerName val="0"/>
              <c:showPercent val="0"/>
              <c:showBubbleSize val="0"/>
            </c:dLbl>
            <c:showLegendKey val="0"/>
            <c:showVal val="0"/>
            <c:showCatName val="0"/>
            <c:showSerName val="0"/>
            <c:showPercent val="0"/>
            <c:showBubbleSize val="0"/>
          </c:dLbls>
          <c:val>
            <c:numRef>
              <c:f>Sheet1!$D$35</c:f>
              <c:numCache>
                <c:formatCode>General</c:formatCode>
                <c:ptCount val="1"/>
                <c:pt idx="0">
                  <c:v>1</c:v>
                </c:pt>
              </c:numCache>
            </c:numRef>
          </c:val>
        </c:ser>
        <c:ser>
          <c:idx val="5"/>
          <c:order val="5"/>
          <c:tx>
            <c:strRef>
              <c:f>Sheet1!$C$36</c:f>
              <c:strCache>
                <c:ptCount val="1"/>
                <c:pt idx="0">
                  <c:v>Intl NGO</c:v>
                </c:pt>
              </c:strCache>
            </c:strRef>
          </c:tx>
          <c:invertIfNegative val="0"/>
          <c:dLbls>
            <c:showLegendKey val="0"/>
            <c:showVal val="1"/>
            <c:showCatName val="0"/>
            <c:showSerName val="0"/>
            <c:showPercent val="0"/>
            <c:showBubbleSize val="0"/>
            <c:showLeaderLines val="0"/>
          </c:dLbls>
          <c:val>
            <c:numRef>
              <c:f>Sheet1!$D$36</c:f>
              <c:numCache>
                <c:formatCode>General</c:formatCode>
                <c:ptCount val="1"/>
                <c:pt idx="0">
                  <c:v>3</c:v>
                </c:pt>
              </c:numCache>
            </c:numRef>
          </c:val>
        </c:ser>
        <c:ser>
          <c:idx val="6"/>
          <c:order val="6"/>
          <c:tx>
            <c:strRef>
              <c:f>Sheet1!$C$37</c:f>
              <c:strCache>
                <c:ptCount val="1"/>
                <c:pt idx="0">
                  <c:v>Private ( Nat/ Intl)</c:v>
                </c:pt>
              </c:strCache>
            </c:strRef>
          </c:tx>
          <c:invertIfNegative val="0"/>
          <c:dLbls>
            <c:showLegendKey val="0"/>
            <c:showVal val="1"/>
            <c:showCatName val="0"/>
            <c:showSerName val="0"/>
            <c:showPercent val="0"/>
            <c:showBubbleSize val="0"/>
            <c:showLeaderLines val="0"/>
          </c:dLbls>
          <c:val>
            <c:numRef>
              <c:f>Sheet1!$D$37</c:f>
              <c:numCache>
                <c:formatCode>General</c:formatCode>
                <c:ptCount val="1"/>
                <c:pt idx="0">
                  <c:v>1</c:v>
                </c:pt>
              </c:numCache>
            </c:numRef>
          </c:val>
        </c:ser>
        <c:dLbls>
          <c:showLegendKey val="0"/>
          <c:showVal val="0"/>
          <c:showCatName val="0"/>
          <c:showSerName val="0"/>
          <c:showPercent val="0"/>
          <c:showBubbleSize val="0"/>
        </c:dLbls>
        <c:gapWidth val="150"/>
        <c:overlap val="100"/>
        <c:axId val="123572224"/>
        <c:axId val="123573760"/>
      </c:barChart>
      <c:catAx>
        <c:axId val="123572224"/>
        <c:scaling>
          <c:orientation val="minMax"/>
        </c:scaling>
        <c:delete val="0"/>
        <c:axPos val="b"/>
        <c:majorTickMark val="out"/>
        <c:minorTickMark val="none"/>
        <c:tickLblPos val="nextTo"/>
        <c:crossAx val="123573760"/>
        <c:crosses val="autoZero"/>
        <c:auto val="1"/>
        <c:lblAlgn val="ctr"/>
        <c:lblOffset val="100"/>
        <c:noMultiLvlLbl val="0"/>
      </c:catAx>
      <c:valAx>
        <c:axId val="123573760"/>
        <c:scaling>
          <c:orientation val="minMax"/>
        </c:scaling>
        <c:delete val="0"/>
        <c:axPos val="l"/>
        <c:majorGridlines/>
        <c:numFmt formatCode="0%" sourceLinked="1"/>
        <c:majorTickMark val="out"/>
        <c:minorTickMark val="none"/>
        <c:tickLblPos val="nextTo"/>
        <c:crossAx val="123572224"/>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Sheet1!$C$31</c:f>
              <c:strCache>
                <c:ptCount val="1"/>
                <c:pt idx="0">
                  <c:v>RGC</c:v>
                </c:pt>
              </c:strCache>
            </c:strRef>
          </c:tx>
          <c:invertIfNegative val="0"/>
          <c:dLbls>
            <c:showLegendKey val="0"/>
            <c:showVal val="1"/>
            <c:showCatName val="0"/>
            <c:showSerName val="0"/>
            <c:showPercent val="0"/>
            <c:showBubbleSize val="0"/>
            <c:showLeaderLines val="0"/>
          </c:dLbls>
          <c:val>
            <c:numRef>
              <c:f>Sheet1!$D$31</c:f>
              <c:numCache>
                <c:formatCode>General</c:formatCode>
                <c:ptCount val="1"/>
                <c:pt idx="0">
                  <c:v>6</c:v>
                </c:pt>
              </c:numCache>
            </c:numRef>
          </c:val>
        </c:ser>
        <c:ser>
          <c:idx val="1"/>
          <c:order val="1"/>
          <c:tx>
            <c:strRef>
              <c:f>Sheet1!$C$32</c:f>
              <c:strCache>
                <c:ptCount val="1"/>
                <c:pt idx="0">
                  <c:v>Bilateral </c:v>
                </c:pt>
              </c:strCache>
            </c:strRef>
          </c:tx>
          <c:invertIfNegative val="0"/>
          <c:dLbls>
            <c:showLegendKey val="0"/>
            <c:showVal val="1"/>
            <c:showCatName val="0"/>
            <c:showSerName val="0"/>
            <c:showPercent val="0"/>
            <c:showBubbleSize val="0"/>
            <c:showLeaderLines val="0"/>
          </c:dLbls>
          <c:val>
            <c:numRef>
              <c:f>Sheet1!$D$32</c:f>
              <c:numCache>
                <c:formatCode>General</c:formatCode>
                <c:ptCount val="1"/>
                <c:pt idx="0">
                  <c:v>6</c:v>
                </c:pt>
              </c:numCache>
            </c:numRef>
          </c:val>
        </c:ser>
        <c:ser>
          <c:idx val="2"/>
          <c:order val="2"/>
          <c:tx>
            <c:strRef>
              <c:f>Sheet1!$C$33</c:f>
              <c:strCache>
                <c:ptCount val="1"/>
                <c:pt idx="0">
                  <c:v>GFATM</c:v>
                </c:pt>
              </c:strCache>
            </c:strRef>
          </c:tx>
          <c:invertIfNegative val="0"/>
          <c:dLbls>
            <c:showLegendKey val="0"/>
            <c:showVal val="1"/>
            <c:showCatName val="0"/>
            <c:showSerName val="0"/>
            <c:showPercent val="0"/>
            <c:showBubbleSize val="0"/>
            <c:showLeaderLines val="0"/>
          </c:dLbls>
          <c:val>
            <c:numRef>
              <c:f>Sheet1!$D$33</c:f>
              <c:numCache>
                <c:formatCode>General</c:formatCode>
                <c:ptCount val="1"/>
                <c:pt idx="0">
                  <c:v>31</c:v>
                </c:pt>
              </c:numCache>
            </c:numRef>
          </c:val>
        </c:ser>
        <c:ser>
          <c:idx val="3"/>
          <c:order val="3"/>
          <c:tx>
            <c:strRef>
              <c:f>Sheet1!$C$34</c:f>
              <c:strCache>
                <c:ptCount val="1"/>
                <c:pt idx="0">
                  <c:v>UN</c:v>
                </c:pt>
              </c:strCache>
            </c:strRef>
          </c:tx>
          <c:invertIfNegative val="0"/>
          <c:dLbls>
            <c:showLegendKey val="0"/>
            <c:showVal val="1"/>
            <c:showCatName val="0"/>
            <c:showSerName val="0"/>
            <c:showPercent val="0"/>
            <c:showBubbleSize val="0"/>
            <c:showLeaderLines val="0"/>
          </c:dLbls>
          <c:val>
            <c:numRef>
              <c:f>Sheet1!$D$34</c:f>
              <c:numCache>
                <c:formatCode>General</c:formatCode>
                <c:ptCount val="1"/>
                <c:pt idx="0">
                  <c:v>4</c:v>
                </c:pt>
              </c:numCache>
            </c:numRef>
          </c:val>
        </c:ser>
        <c:ser>
          <c:idx val="4"/>
          <c:order val="4"/>
          <c:tx>
            <c:strRef>
              <c:f>Sheet1!$C$35</c:f>
              <c:strCache>
                <c:ptCount val="1"/>
                <c:pt idx="0">
                  <c:v>Multi (-GF/Uns)</c:v>
                </c:pt>
              </c:strCache>
            </c:strRef>
          </c:tx>
          <c:invertIfNegative val="0"/>
          <c:dLbls>
            <c:dLbl>
              <c:idx val="0"/>
              <c:showLegendKey val="0"/>
              <c:showVal val="1"/>
              <c:showCatName val="0"/>
              <c:showSerName val="0"/>
              <c:showPercent val="0"/>
              <c:showBubbleSize val="0"/>
            </c:dLbl>
            <c:showLegendKey val="0"/>
            <c:showVal val="0"/>
            <c:showCatName val="0"/>
            <c:showSerName val="0"/>
            <c:showPercent val="0"/>
            <c:showBubbleSize val="0"/>
          </c:dLbls>
          <c:val>
            <c:numRef>
              <c:f>Sheet1!$D$35</c:f>
              <c:numCache>
                <c:formatCode>General</c:formatCode>
                <c:ptCount val="1"/>
                <c:pt idx="0">
                  <c:v>1</c:v>
                </c:pt>
              </c:numCache>
            </c:numRef>
          </c:val>
        </c:ser>
        <c:ser>
          <c:idx val="5"/>
          <c:order val="5"/>
          <c:tx>
            <c:strRef>
              <c:f>Sheet1!$C$36</c:f>
              <c:strCache>
                <c:ptCount val="1"/>
                <c:pt idx="0">
                  <c:v>Intl NGO</c:v>
                </c:pt>
              </c:strCache>
            </c:strRef>
          </c:tx>
          <c:invertIfNegative val="0"/>
          <c:dLbls>
            <c:showLegendKey val="0"/>
            <c:showVal val="1"/>
            <c:showCatName val="0"/>
            <c:showSerName val="0"/>
            <c:showPercent val="0"/>
            <c:showBubbleSize val="0"/>
            <c:showLeaderLines val="0"/>
          </c:dLbls>
          <c:val>
            <c:numRef>
              <c:f>Sheet1!$D$36</c:f>
              <c:numCache>
                <c:formatCode>General</c:formatCode>
                <c:ptCount val="1"/>
                <c:pt idx="0">
                  <c:v>3</c:v>
                </c:pt>
              </c:numCache>
            </c:numRef>
          </c:val>
        </c:ser>
        <c:ser>
          <c:idx val="6"/>
          <c:order val="6"/>
          <c:tx>
            <c:strRef>
              <c:f>Sheet1!$C$37</c:f>
              <c:strCache>
                <c:ptCount val="1"/>
                <c:pt idx="0">
                  <c:v>Private ( Nat/ Intl)</c:v>
                </c:pt>
              </c:strCache>
            </c:strRef>
          </c:tx>
          <c:invertIfNegative val="0"/>
          <c:dLbls>
            <c:showLegendKey val="0"/>
            <c:showVal val="1"/>
            <c:showCatName val="0"/>
            <c:showSerName val="0"/>
            <c:showPercent val="0"/>
            <c:showBubbleSize val="0"/>
            <c:showLeaderLines val="0"/>
          </c:dLbls>
          <c:val>
            <c:numRef>
              <c:f>Sheet1!$D$37</c:f>
              <c:numCache>
                <c:formatCode>General</c:formatCode>
                <c:ptCount val="1"/>
                <c:pt idx="0">
                  <c:v>1</c:v>
                </c:pt>
              </c:numCache>
            </c:numRef>
          </c:val>
        </c:ser>
        <c:dLbls>
          <c:showLegendKey val="0"/>
          <c:showVal val="0"/>
          <c:showCatName val="0"/>
          <c:showSerName val="0"/>
          <c:showPercent val="0"/>
          <c:showBubbleSize val="0"/>
        </c:dLbls>
        <c:gapWidth val="150"/>
        <c:overlap val="100"/>
        <c:axId val="116298880"/>
        <c:axId val="116300416"/>
      </c:barChart>
      <c:catAx>
        <c:axId val="116298880"/>
        <c:scaling>
          <c:orientation val="minMax"/>
        </c:scaling>
        <c:delete val="0"/>
        <c:axPos val="b"/>
        <c:majorTickMark val="out"/>
        <c:minorTickMark val="none"/>
        <c:tickLblPos val="nextTo"/>
        <c:crossAx val="116300416"/>
        <c:crosses val="autoZero"/>
        <c:auto val="1"/>
        <c:lblAlgn val="ctr"/>
        <c:lblOffset val="100"/>
        <c:noMultiLvlLbl val="0"/>
      </c:catAx>
      <c:valAx>
        <c:axId val="116300416"/>
        <c:scaling>
          <c:orientation val="minMax"/>
        </c:scaling>
        <c:delete val="0"/>
        <c:axPos val="l"/>
        <c:majorGridlines/>
        <c:numFmt formatCode="0%" sourceLinked="1"/>
        <c:majorTickMark val="out"/>
        <c:minorTickMark val="none"/>
        <c:tickLblPos val="nextTo"/>
        <c:crossAx val="116298880"/>
        <c:crosses val="autoZero"/>
        <c:crossBetween val="between"/>
      </c:valAx>
    </c:plotArea>
    <c:legend>
      <c:legendPos val="r"/>
      <c:overlay val="0"/>
    </c:legend>
    <c:plotVisOnly val="1"/>
    <c:dispBlanksAs val="gap"/>
    <c:showDLblsOverMax val="0"/>
  </c:chart>
  <c:txPr>
    <a:bodyPr/>
    <a:lstStyle/>
    <a:p>
      <a:pPr>
        <a:defRPr sz="16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Sheet1!$C$31</c:f>
              <c:strCache>
                <c:ptCount val="1"/>
                <c:pt idx="0">
                  <c:v>RGC</c:v>
                </c:pt>
              </c:strCache>
            </c:strRef>
          </c:tx>
          <c:invertIfNegative val="0"/>
          <c:dLbls>
            <c:showLegendKey val="0"/>
            <c:showVal val="1"/>
            <c:showCatName val="0"/>
            <c:showSerName val="0"/>
            <c:showPercent val="0"/>
            <c:showBubbleSize val="0"/>
            <c:showLeaderLines val="0"/>
          </c:dLbls>
          <c:val>
            <c:numRef>
              <c:f>Sheet1!$D$31</c:f>
              <c:numCache>
                <c:formatCode>General</c:formatCode>
                <c:ptCount val="1"/>
                <c:pt idx="0">
                  <c:v>6</c:v>
                </c:pt>
              </c:numCache>
            </c:numRef>
          </c:val>
        </c:ser>
        <c:ser>
          <c:idx val="1"/>
          <c:order val="1"/>
          <c:tx>
            <c:strRef>
              <c:f>Sheet1!$C$32</c:f>
              <c:strCache>
                <c:ptCount val="1"/>
                <c:pt idx="0">
                  <c:v>Bilateral </c:v>
                </c:pt>
              </c:strCache>
            </c:strRef>
          </c:tx>
          <c:invertIfNegative val="0"/>
          <c:dLbls>
            <c:showLegendKey val="0"/>
            <c:showVal val="1"/>
            <c:showCatName val="0"/>
            <c:showSerName val="0"/>
            <c:showPercent val="0"/>
            <c:showBubbleSize val="0"/>
            <c:showLeaderLines val="0"/>
          </c:dLbls>
          <c:val>
            <c:numRef>
              <c:f>Sheet1!$D$32</c:f>
              <c:numCache>
                <c:formatCode>General</c:formatCode>
                <c:ptCount val="1"/>
                <c:pt idx="0">
                  <c:v>6</c:v>
                </c:pt>
              </c:numCache>
            </c:numRef>
          </c:val>
        </c:ser>
        <c:ser>
          <c:idx val="2"/>
          <c:order val="2"/>
          <c:tx>
            <c:strRef>
              <c:f>Sheet1!$C$33</c:f>
              <c:strCache>
                <c:ptCount val="1"/>
                <c:pt idx="0">
                  <c:v>GFATM</c:v>
                </c:pt>
              </c:strCache>
            </c:strRef>
          </c:tx>
          <c:invertIfNegative val="0"/>
          <c:dLbls>
            <c:showLegendKey val="0"/>
            <c:showVal val="1"/>
            <c:showCatName val="0"/>
            <c:showSerName val="0"/>
            <c:showPercent val="0"/>
            <c:showBubbleSize val="0"/>
            <c:showLeaderLines val="0"/>
          </c:dLbls>
          <c:val>
            <c:numRef>
              <c:f>Sheet1!$D$33</c:f>
              <c:numCache>
                <c:formatCode>General</c:formatCode>
                <c:ptCount val="1"/>
                <c:pt idx="0">
                  <c:v>31</c:v>
                </c:pt>
              </c:numCache>
            </c:numRef>
          </c:val>
        </c:ser>
        <c:ser>
          <c:idx val="3"/>
          <c:order val="3"/>
          <c:tx>
            <c:strRef>
              <c:f>Sheet1!$C$34</c:f>
              <c:strCache>
                <c:ptCount val="1"/>
                <c:pt idx="0">
                  <c:v>UN</c:v>
                </c:pt>
              </c:strCache>
            </c:strRef>
          </c:tx>
          <c:invertIfNegative val="0"/>
          <c:dLbls>
            <c:showLegendKey val="0"/>
            <c:showVal val="1"/>
            <c:showCatName val="0"/>
            <c:showSerName val="0"/>
            <c:showPercent val="0"/>
            <c:showBubbleSize val="0"/>
            <c:showLeaderLines val="0"/>
          </c:dLbls>
          <c:val>
            <c:numRef>
              <c:f>Sheet1!$D$34</c:f>
              <c:numCache>
                <c:formatCode>General</c:formatCode>
                <c:ptCount val="1"/>
                <c:pt idx="0">
                  <c:v>4</c:v>
                </c:pt>
              </c:numCache>
            </c:numRef>
          </c:val>
        </c:ser>
        <c:ser>
          <c:idx val="4"/>
          <c:order val="4"/>
          <c:tx>
            <c:strRef>
              <c:f>Sheet1!$C$35</c:f>
              <c:strCache>
                <c:ptCount val="1"/>
                <c:pt idx="0">
                  <c:v>Multi (-GF/Uns)</c:v>
                </c:pt>
              </c:strCache>
            </c:strRef>
          </c:tx>
          <c:invertIfNegative val="0"/>
          <c:dLbls>
            <c:dLbl>
              <c:idx val="0"/>
              <c:showLegendKey val="0"/>
              <c:showVal val="1"/>
              <c:showCatName val="0"/>
              <c:showSerName val="0"/>
              <c:showPercent val="0"/>
              <c:showBubbleSize val="0"/>
            </c:dLbl>
            <c:showLegendKey val="0"/>
            <c:showVal val="0"/>
            <c:showCatName val="0"/>
            <c:showSerName val="0"/>
            <c:showPercent val="0"/>
            <c:showBubbleSize val="0"/>
          </c:dLbls>
          <c:val>
            <c:numRef>
              <c:f>Sheet1!$D$35</c:f>
              <c:numCache>
                <c:formatCode>General</c:formatCode>
                <c:ptCount val="1"/>
                <c:pt idx="0">
                  <c:v>1</c:v>
                </c:pt>
              </c:numCache>
            </c:numRef>
          </c:val>
        </c:ser>
        <c:ser>
          <c:idx val="5"/>
          <c:order val="5"/>
          <c:tx>
            <c:strRef>
              <c:f>Sheet1!$C$36</c:f>
              <c:strCache>
                <c:ptCount val="1"/>
                <c:pt idx="0">
                  <c:v>Intl NGO</c:v>
                </c:pt>
              </c:strCache>
            </c:strRef>
          </c:tx>
          <c:invertIfNegative val="0"/>
          <c:dLbls>
            <c:showLegendKey val="0"/>
            <c:showVal val="1"/>
            <c:showCatName val="0"/>
            <c:showSerName val="0"/>
            <c:showPercent val="0"/>
            <c:showBubbleSize val="0"/>
            <c:showLeaderLines val="0"/>
          </c:dLbls>
          <c:val>
            <c:numRef>
              <c:f>Sheet1!$D$36</c:f>
              <c:numCache>
                <c:formatCode>General</c:formatCode>
                <c:ptCount val="1"/>
                <c:pt idx="0">
                  <c:v>3</c:v>
                </c:pt>
              </c:numCache>
            </c:numRef>
          </c:val>
        </c:ser>
        <c:ser>
          <c:idx val="6"/>
          <c:order val="6"/>
          <c:tx>
            <c:strRef>
              <c:f>Sheet1!$C$37</c:f>
              <c:strCache>
                <c:ptCount val="1"/>
                <c:pt idx="0">
                  <c:v>Private ( Nat/ Intl)</c:v>
                </c:pt>
              </c:strCache>
            </c:strRef>
          </c:tx>
          <c:invertIfNegative val="0"/>
          <c:dLbls>
            <c:showLegendKey val="0"/>
            <c:showVal val="1"/>
            <c:showCatName val="0"/>
            <c:showSerName val="0"/>
            <c:showPercent val="0"/>
            <c:showBubbleSize val="0"/>
            <c:showLeaderLines val="0"/>
          </c:dLbls>
          <c:val>
            <c:numRef>
              <c:f>Sheet1!$D$37</c:f>
              <c:numCache>
                <c:formatCode>General</c:formatCode>
                <c:ptCount val="1"/>
                <c:pt idx="0">
                  <c:v>1</c:v>
                </c:pt>
              </c:numCache>
            </c:numRef>
          </c:val>
        </c:ser>
        <c:dLbls>
          <c:showLegendKey val="0"/>
          <c:showVal val="0"/>
          <c:showCatName val="0"/>
          <c:showSerName val="0"/>
          <c:showPercent val="0"/>
          <c:showBubbleSize val="0"/>
        </c:dLbls>
        <c:gapWidth val="150"/>
        <c:overlap val="100"/>
        <c:axId val="113296128"/>
        <c:axId val="113297664"/>
      </c:barChart>
      <c:catAx>
        <c:axId val="113296128"/>
        <c:scaling>
          <c:orientation val="minMax"/>
        </c:scaling>
        <c:delete val="0"/>
        <c:axPos val="b"/>
        <c:majorTickMark val="out"/>
        <c:minorTickMark val="none"/>
        <c:tickLblPos val="nextTo"/>
        <c:crossAx val="113297664"/>
        <c:crosses val="autoZero"/>
        <c:auto val="1"/>
        <c:lblAlgn val="ctr"/>
        <c:lblOffset val="100"/>
        <c:noMultiLvlLbl val="0"/>
      </c:catAx>
      <c:valAx>
        <c:axId val="113297664"/>
        <c:scaling>
          <c:orientation val="minMax"/>
        </c:scaling>
        <c:delete val="0"/>
        <c:axPos val="l"/>
        <c:majorGridlines/>
        <c:numFmt formatCode="0%" sourceLinked="1"/>
        <c:majorTickMark val="out"/>
        <c:minorTickMark val="none"/>
        <c:tickLblPos val="nextTo"/>
        <c:crossAx val="113296128"/>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Sheet1!$C$31</c:f>
              <c:strCache>
                <c:ptCount val="1"/>
                <c:pt idx="0">
                  <c:v>RGC</c:v>
                </c:pt>
              </c:strCache>
            </c:strRef>
          </c:tx>
          <c:invertIfNegative val="0"/>
          <c:dLbls>
            <c:showLegendKey val="0"/>
            <c:showVal val="1"/>
            <c:showCatName val="0"/>
            <c:showSerName val="0"/>
            <c:showPercent val="0"/>
            <c:showBubbleSize val="0"/>
            <c:showLeaderLines val="0"/>
          </c:dLbls>
          <c:val>
            <c:numRef>
              <c:f>Sheet1!$D$31</c:f>
              <c:numCache>
                <c:formatCode>General</c:formatCode>
                <c:ptCount val="1"/>
                <c:pt idx="0">
                  <c:v>6</c:v>
                </c:pt>
              </c:numCache>
            </c:numRef>
          </c:val>
        </c:ser>
        <c:ser>
          <c:idx val="1"/>
          <c:order val="1"/>
          <c:tx>
            <c:strRef>
              <c:f>Sheet1!$C$32</c:f>
              <c:strCache>
                <c:ptCount val="1"/>
                <c:pt idx="0">
                  <c:v>Bilateral </c:v>
                </c:pt>
              </c:strCache>
            </c:strRef>
          </c:tx>
          <c:invertIfNegative val="0"/>
          <c:dLbls>
            <c:showLegendKey val="0"/>
            <c:showVal val="1"/>
            <c:showCatName val="0"/>
            <c:showSerName val="0"/>
            <c:showPercent val="0"/>
            <c:showBubbleSize val="0"/>
            <c:showLeaderLines val="0"/>
          </c:dLbls>
          <c:val>
            <c:numRef>
              <c:f>Sheet1!$D$32</c:f>
              <c:numCache>
                <c:formatCode>General</c:formatCode>
                <c:ptCount val="1"/>
                <c:pt idx="0">
                  <c:v>6</c:v>
                </c:pt>
              </c:numCache>
            </c:numRef>
          </c:val>
        </c:ser>
        <c:ser>
          <c:idx val="2"/>
          <c:order val="2"/>
          <c:tx>
            <c:strRef>
              <c:f>Sheet1!$C$33</c:f>
              <c:strCache>
                <c:ptCount val="1"/>
                <c:pt idx="0">
                  <c:v>GFATM</c:v>
                </c:pt>
              </c:strCache>
            </c:strRef>
          </c:tx>
          <c:invertIfNegative val="0"/>
          <c:dLbls>
            <c:showLegendKey val="0"/>
            <c:showVal val="1"/>
            <c:showCatName val="0"/>
            <c:showSerName val="0"/>
            <c:showPercent val="0"/>
            <c:showBubbleSize val="0"/>
            <c:showLeaderLines val="0"/>
          </c:dLbls>
          <c:val>
            <c:numRef>
              <c:f>Sheet1!$D$33</c:f>
              <c:numCache>
                <c:formatCode>General</c:formatCode>
                <c:ptCount val="1"/>
                <c:pt idx="0">
                  <c:v>31</c:v>
                </c:pt>
              </c:numCache>
            </c:numRef>
          </c:val>
        </c:ser>
        <c:ser>
          <c:idx val="3"/>
          <c:order val="3"/>
          <c:tx>
            <c:strRef>
              <c:f>Sheet1!$C$34</c:f>
              <c:strCache>
                <c:ptCount val="1"/>
                <c:pt idx="0">
                  <c:v>UN</c:v>
                </c:pt>
              </c:strCache>
            </c:strRef>
          </c:tx>
          <c:invertIfNegative val="0"/>
          <c:dLbls>
            <c:showLegendKey val="0"/>
            <c:showVal val="1"/>
            <c:showCatName val="0"/>
            <c:showSerName val="0"/>
            <c:showPercent val="0"/>
            <c:showBubbleSize val="0"/>
            <c:showLeaderLines val="0"/>
          </c:dLbls>
          <c:val>
            <c:numRef>
              <c:f>Sheet1!$D$34</c:f>
              <c:numCache>
                <c:formatCode>General</c:formatCode>
                <c:ptCount val="1"/>
                <c:pt idx="0">
                  <c:v>4</c:v>
                </c:pt>
              </c:numCache>
            </c:numRef>
          </c:val>
        </c:ser>
        <c:ser>
          <c:idx val="4"/>
          <c:order val="4"/>
          <c:tx>
            <c:strRef>
              <c:f>Sheet1!$C$35</c:f>
              <c:strCache>
                <c:ptCount val="1"/>
                <c:pt idx="0">
                  <c:v>Multi (-GF/Uns)</c:v>
                </c:pt>
              </c:strCache>
            </c:strRef>
          </c:tx>
          <c:invertIfNegative val="0"/>
          <c:dLbls>
            <c:dLbl>
              <c:idx val="0"/>
              <c:showLegendKey val="0"/>
              <c:showVal val="1"/>
              <c:showCatName val="0"/>
              <c:showSerName val="0"/>
              <c:showPercent val="0"/>
              <c:showBubbleSize val="0"/>
            </c:dLbl>
            <c:showLegendKey val="0"/>
            <c:showVal val="0"/>
            <c:showCatName val="0"/>
            <c:showSerName val="0"/>
            <c:showPercent val="0"/>
            <c:showBubbleSize val="0"/>
          </c:dLbls>
          <c:val>
            <c:numRef>
              <c:f>Sheet1!$D$35</c:f>
              <c:numCache>
                <c:formatCode>General</c:formatCode>
                <c:ptCount val="1"/>
                <c:pt idx="0">
                  <c:v>1</c:v>
                </c:pt>
              </c:numCache>
            </c:numRef>
          </c:val>
        </c:ser>
        <c:ser>
          <c:idx val="5"/>
          <c:order val="5"/>
          <c:tx>
            <c:strRef>
              <c:f>Sheet1!$C$36</c:f>
              <c:strCache>
                <c:ptCount val="1"/>
                <c:pt idx="0">
                  <c:v>Intl NGO</c:v>
                </c:pt>
              </c:strCache>
            </c:strRef>
          </c:tx>
          <c:invertIfNegative val="0"/>
          <c:dLbls>
            <c:showLegendKey val="0"/>
            <c:showVal val="1"/>
            <c:showCatName val="0"/>
            <c:showSerName val="0"/>
            <c:showPercent val="0"/>
            <c:showBubbleSize val="0"/>
            <c:showLeaderLines val="0"/>
          </c:dLbls>
          <c:val>
            <c:numRef>
              <c:f>Sheet1!$D$36</c:f>
              <c:numCache>
                <c:formatCode>General</c:formatCode>
                <c:ptCount val="1"/>
                <c:pt idx="0">
                  <c:v>3</c:v>
                </c:pt>
              </c:numCache>
            </c:numRef>
          </c:val>
        </c:ser>
        <c:ser>
          <c:idx val="6"/>
          <c:order val="6"/>
          <c:tx>
            <c:strRef>
              <c:f>Sheet1!$C$37</c:f>
              <c:strCache>
                <c:ptCount val="1"/>
                <c:pt idx="0">
                  <c:v>Private ( Nat/ Intl)</c:v>
                </c:pt>
              </c:strCache>
            </c:strRef>
          </c:tx>
          <c:invertIfNegative val="0"/>
          <c:dLbls>
            <c:showLegendKey val="0"/>
            <c:showVal val="1"/>
            <c:showCatName val="0"/>
            <c:showSerName val="0"/>
            <c:showPercent val="0"/>
            <c:showBubbleSize val="0"/>
            <c:showLeaderLines val="0"/>
          </c:dLbls>
          <c:val>
            <c:numRef>
              <c:f>Sheet1!$D$37</c:f>
              <c:numCache>
                <c:formatCode>General</c:formatCode>
                <c:ptCount val="1"/>
                <c:pt idx="0">
                  <c:v>1</c:v>
                </c:pt>
              </c:numCache>
            </c:numRef>
          </c:val>
        </c:ser>
        <c:dLbls>
          <c:showLegendKey val="0"/>
          <c:showVal val="0"/>
          <c:showCatName val="0"/>
          <c:showSerName val="0"/>
          <c:showPercent val="0"/>
          <c:showBubbleSize val="0"/>
        </c:dLbls>
        <c:gapWidth val="150"/>
        <c:overlap val="100"/>
        <c:axId val="113404160"/>
        <c:axId val="113418240"/>
      </c:barChart>
      <c:catAx>
        <c:axId val="113404160"/>
        <c:scaling>
          <c:orientation val="minMax"/>
        </c:scaling>
        <c:delete val="0"/>
        <c:axPos val="b"/>
        <c:majorTickMark val="out"/>
        <c:minorTickMark val="none"/>
        <c:tickLblPos val="nextTo"/>
        <c:crossAx val="113418240"/>
        <c:crosses val="autoZero"/>
        <c:auto val="1"/>
        <c:lblAlgn val="ctr"/>
        <c:lblOffset val="100"/>
        <c:noMultiLvlLbl val="0"/>
      </c:catAx>
      <c:valAx>
        <c:axId val="113418240"/>
        <c:scaling>
          <c:orientation val="minMax"/>
        </c:scaling>
        <c:delete val="0"/>
        <c:axPos val="l"/>
        <c:majorGridlines/>
        <c:numFmt formatCode="0%" sourceLinked="1"/>
        <c:majorTickMark val="out"/>
        <c:minorTickMark val="none"/>
        <c:tickLblPos val="nextTo"/>
        <c:crossAx val="113404160"/>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37" tIns="46219" rIns="92437" bIns="46219" rtlCol="0"/>
          <a:lstStyle>
            <a:lvl1pPr algn="r">
              <a:defRPr sz="1200"/>
            </a:lvl1pPr>
          </a:lstStyle>
          <a:p>
            <a:fld id="{5EDEEC6F-8704-4D8D-B566-A41CB6E6BF7E}" type="datetimeFigureOut">
              <a:rPr lang="en-US" smtClean="0"/>
              <a:t>26-Dec-13</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437" tIns="46219" rIns="92437" bIns="462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37" tIns="46219" rIns="92437" bIns="46219" rtlCol="0" anchor="b"/>
          <a:lstStyle>
            <a:lvl1pPr algn="r">
              <a:defRPr sz="1200"/>
            </a:lvl1pPr>
          </a:lstStyle>
          <a:p>
            <a:fld id="{D0B8C10A-0FFA-4F76-8BF3-8264D0AFA8CA}" type="slidenum">
              <a:rPr lang="en-US" smtClean="0"/>
              <a:t>‹#›</a:t>
            </a:fld>
            <a:endParaRPr lang="en-US"/>
          </a:p>
        </p:txBody>
      </p:sp>
    </p:spTree>
    <p:extLst>
      <p:ext uri="{BB962C8B-B14F-4D97-AF65-F5344CB8AC3E}">
        <p14:creationId xmlns:p14="http://schemas.microsoft.com/office/powerpoint/2010/main" val="3723522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ea typeface="ＭＳ Ｐゴシック" pitchFamily="34" charset="-128"/>
              </a:defRPr>
            </a:lvl1pPr>
            <a:lvl2pPr marL="38348974" indent="-3788674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62229" fontAlgn="base">
              <a:spcBef>
                <a:spcPct val="0"/>
              </a:spcBef>
              <a:spcAft>
                <a:spcPct val="0"/>
              </a:spcAft>
              <a:defRPr>
                <a:solidFill>
                  <a:schemeClr val="tx1"/>
                </a:solidFill>
                <a:latin typeface="Cambria" pitchFamily="18" charset="0"/>
                <a:ea typeface="ＭＳ Ｐゴシック" pitchFamily="34" charset="-128"/>
              </a:defRPr>
            </a:lvl6pPr>
            <a:lvl7pPr marL="924458" fontAlgn="base">
              <a:spcBef>
                <a:spcPct val="0"/>
              </a:spcBef>
              <a:spcAft>
                <a:spcPct val="0"/>
              </a:spcAft>
              <a:defRPr>
                <a:solidFill>
                  <a:schemeClr val="tx1"/>
                </a:solidFill>
                <a:latin typeface="Cambria" pitchFamily="18" charset="0"/>
                <a:ea typeface="ＭＳ Ｐゴシック" pitchFamily="34" charset="-128"/>
              </a:defRPr>
            </a:lvl7pPr>
            <a:lvl8pPr marL="1386688" fontAlgn="base">
              <a:spcBef>
                <a:spcPct val="0"/>
              </a:spcBef>
              <a:spcAft>
                <a:spcPct val="0"/>
              </a:spcAft>
              <a:defRPr>
                <a:solidFill>
                  <a:schemeClr val="tx1"/>
                </a:solidFill>
                <a:latin typeface="Cambria" pitchFamily="18" charset="0"/>
                <a:ea typeface="ＭＳ Ｐゴシック" pitchFamily="34" charset="-128"/>
              </a:defRPr>
            </a:lvl8pPr>
            <a:lvl9pPr marL="1848917" fontAlgn="base">
              <a:spcBef>
                <a:spcPct val="0"/>
              </a:spcBef>
              <a:spcAft>
                <a:spcPct val="0"/>
              </a:spcAft>
              <a:defRPr>
                <a:solidFill>
                  <a:schemeClr val="tx1"/>
                </a:solidFill>
                <a:latin typeface="Cambria" pitchFamily="18" charset="0"/>
                <a:ea typeface="ＭＳ Ｐゴシック" pitchFamily="34" charset="-128"/>
              </a:defRPr>
            </a:lvl9pPr>
          </a:lstStyle>
          <a:p>
            <a:fld id="{CF6126DE-5862-4443-A2B4-050452EDED9C}" type="slidenum">
              <a:rPr lang="en-US">
                <a:latin typeface="Calibri" pitchFamily="34" charset="0"/>
              </a:rPr>
              <a:pPr/>
              <a:t>7</a:t>
            </a:fld>
            <a:endParaRPr lang="en-US">
              <a:latin typeface="Calibri" pitchFamily="34"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ea typeface="ＭＳ Ｐゴシック" pitchFamily="34" charset="-128"/>
              </a:defRPr>
            </a:lvl1pPr>
            <a:lvl2pPr marL="38348974" indent="-3788674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62229" fontAlgn="base">
              <a:spcBef>
                <a:spcPct val="0"/>
              </a:spcBef>
              <a:spcAft>
                <a:spcPct val="0"/>
              </a:spcAft>
              <a:defRPr>
                <a:solidFill>
                  <a:schemeClr val="tx1"/>
                </a:solidFill>
                <a:latin typeface="Cambria" pitchFamily="18" charset="0"/>
                <a:ea typeface="ＭＳ Ｐゴシック" pitchFamily="34" charset="-128"/>
              </a:defRPr>
            </a:lvl6pPr>
            <a:lvl7pPr marL="924458" fontAlgn="base">
              <a:spcBef>
                <a:spcPct val="0"/>
              </a:spcBef>
              <a:spcAft>
                <a:spcPct val="0"/>
              </a:spcAft>
              <a:defRPr>
                <a:solidFill>
                  <a:schemeClr val="tx1"/>
                </a:solidFill>
                <a:latin typeface="Cambria" pitchFamily="18" charset="0"/>
                <a:ea typeface="ＭＳ Ｐゴシック" pitchFamily="34" charset="-128"/>
              </a:defRPr>
            </a:lvl7pPr>
            <a:lvl8pPr marL="1386688" fontAlgn="base">
              <a:spcBef>
                <a:spcPct val="0"/>
              </a:spcBef>
              <a:spcAft>
                <a:spcPct val="0"/>
              </a:spcAft>
              <a:defRPr>
                <a:solidFill>
                  <a:schemeClr val="tx1"/>
                </a:solidFill>
                <a:latin typeface="Cambria" pitchFamily="18" charset="0"/>
                <a:ea typeface="ＭＳ Ｐゴシック" pitchFamily="34" charset="-128"/>
              </a:defRPr>
            </a:lvl8pPr>
            <a:lvl9pPr marL="1848917" fontAlgn="base">
              <a:spcBef>
                <a:spcPct val="0"/>
              </a:spcBef>
              <a:spcAft>
                <a:spcPct val="0"/>
              </a:spcAft>
              <a:defRPr>
                <a:solidFill>
                  <a:schemeClr val="tx1"/>
                </a:solidFill>
                <a:latin typeface="Cambria" pitchFamily="18" charset="0"/>
                <a:ea typeface="ＭＳ Ｐゴシック" pitchFamily="34" charset="-128"/>
              </a:defRPr>
            </a:lvl9pPr>
          </a:lstStyle>
          <a:p>
            <a:fld id="{0B15C3B4-C059-4266-952F-7CAB03FA63C5}" type="slidenum">
              <a:rPr lang="en-GB">
                <a:latin typeface="Calibri" pitchFamily="34" charset="0"/>
              </a:rPr>
              <a:pPr/>
              <a:t>8</a:t>
            </a:fld>
            <a:endParaRPr lang="en-GB">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ea typeface="ＭＳ Ｐゴシック" pitchFamily="34" charset="-128"/>
              </a:defRPr>
            </a:lvl1pPr>
            <a:lvl2pPr marL="38348974" indent="-3788674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62229" fontAlgn="base">
              <a:spcBef>
                <a:spcPct val="0"/>
              </a:spcBef>
              <a:spcAft>
                <a:spcPct val="0"/>
              </a:spcAft>
              <a:defRPr>
                <a:solidFill>
                  <a:schemeClr val="tx1"/>
                </a:solidFill>
                <a:latin typeface="Cambria" pitchFamily="18" charset="0"/>
                <a:ea typeface="ＭＳ Ｐゴシック" pitchFamily="34" charset="-128"/>
              </a:defRPr>
            </a:lvl6pPr>
            <a:lvl7pPr marL="924458" fontAlgn="base">
              <a:spcBef>
                <a:spcPct val="0"/>
              </a:spcBef>
              <a:spcAft>
                <a:spcPct val="0"/>
              </a:spcAft>
              <a:defRPr>
                <a:solidFill>
                  <a:schemeClr val="tx1"/>
                </a:solidFill>
                <a:latin typeface="Cambria" pitchFamily="18" charset="0"/>
                <a:ea typeface="ＭＳ Ｐゴシック" pitchFamily="34" charset="-128"/>
              </a:defRPr>
            </a:lvl7pPr>
            <a:lvl8pPr marL="1386688" fontAlgn="base">
              <a:spcBef>
                <a:spcPct val="0"/>
              </a:spcBef>
              <a:spcAft>
                <a:spcPct val="0"/>
              </a:spcAft>
              <a:defRPr>
                <a:solidFill>
                  <a:schemeClr val="tx1"/>
                </a:solidFill>
                <a:latin typeface="Cambria" pitchFamily="18" charset="0"/>
                <a:ea typeface="ＭＳ Ｐゴシック" pitchFamily="34" charset="-128"/>
              </a:defRPr>
            </a:lvl8pPr>
            <a:lvl9pPr marL="1848917" fontAlgn="base">
              <a:spcBef>
                <a:spcPct val="0"/>
              </a:spcBef>
              <a:spcAft>
                <a:spcPct val="0"/>
              </a:spcAft>
              <a:defRPr>
                <a:solidFill>
                  <a:schemeClr val="tx1"/>
                </a:solidFill>
                <a:latin typeface="Cambria" pitchFamily="18" charset="0"/>
                <a:ea typeface="ＭＳ Ｐゴシック" pitchFamily="34" charset="-128"/>
              </a:defRPr>
            </a:lvl9pPr>
          </a:lstStyle>
          <a:p>
            <a:fld id="{7879DCED-30C9-4304-BB96-F47B54003405}" type="slidenum">
              <a:rPr lang="en-GB">
                <a:latin typeface="Calibri" pitchFamily="34" charset="0"/>
              </a:rPr>
              <a:pPr/>
              <a:t>9</a:t>
            </a:fld>
            <a:endParaRPr lang="en-GB">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ea typeface="ＭＳ Ｐゴシック" pitchFamily="34" charset="-128"/>
              </a:defRPr>
            </a:lvl1pPr>
            <a:lvl2pPr marL="38348974" indent="-3788674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62229" fontAlgn="base">
              <a:spcBef>
                <a:spcPct val="0"/>
              </a:spcBef>
              <a:spcAft>
                <a:spcPct val="0"/>
              </a:spcAft>
              <a:defRPr>
                <a:solidFill>
                  <a:schemeClr val="tx1"/>
                </a:solidFill>
                <a:latin typeface="Cambria" pitchFamily="18" charset="0"/>
                <a:ea typeface="ＭＳ Ｐゴシック" pitchFamily="34" charset="-128"/>
              </a:defRPr>
            </a:lvl6pPr>
            <a:lvl7pPr marL="924458" fontAlgn="base">
              <a:spcBef>
                <a:spcPct val="0"/>
              </a:spcBef>
              <a:spcAft>
                <a:spcPct val="0"/>
              </a:spcAft>
              <a:defRPr>
                <a:solidFill>
                  <a:schemeClr val="tx1"/>
                </a:solidFill>
                <a:latin typeface="Cambria" pitchFamily="18" charset="0"/>
                <a:ea typeface="ＭＳ Ｐゴシック" pitchFamily="34" charset="-128"/>
              </a:defRPr>
            </a:lvl7pPr>
            <a:lvl8pPr marL="1386688" fontAlgn="base">
              <a:spcBef>
                <a:spcPct val="0"/>
              </a:spcBef>
              <a:spcAft>
                <a:spcPct val="0"/>
              </a:spcAft>
              <a:defRPr>
                <a:solidFill>
                  <a:schemeClr val="tx1"/>
                </a:solidFill>
                <a:latin typeface="Cambria" pitchFamily="18" charset="0"/>
                <a:ea typeface="ＭＳ Ｐゴシック" pitchFamily="34" charset="-128"/>
              </a:defRPr>
            </a:lvl8pPr>
            <a:lvl9pPr marL="1848917" fontAlgn="base">
              <a:spcBef>
                <a:spcPct val="0"/>
              </a:spcBef>
              <a:spcAft>
                <a:spcPct val="0"/>
              </a:spcAft>
              <a:defRPr>
                <a:solidFill>
                  <a:schemeClr val="tx1"/>
                </a:solidFill>
                <a:latin typeface="Cambria" pitchFamily="18" charset="0"/>
                <a:ea typeface="ＭＳ Ｐゴシック" pitchFamily="34" charset="-128"/>
              </a:defRPr>
            </a:lvl9pPr>
          </a:lstStyle>
          <a:p>
            <a:fld id="{3129E6EE-EA36-409A-8F65-9CB172977627}" type="slidenum">
              <a:rPr lang="en-GB">
                <a:latin typeface="Calibri" pitchFamily="34" charset="0"/>
              </a:rPr>
              <a:pPr/>
              <a:t>10</a:t>
            </a:fld>
            <a:endParaRPr lang="en-GB">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ea typeface="ＭＳ Ｐゴシック" pitchFamily="34" charset="-128"/>
              </a:defRPr>
            </a:lvl1pPr>
            <a:lvl2pPr marL="38348974" indent="-3788674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62229" fontAlgn="base">
              <a:spcBef>
                <a:spcPct val="0"/>
              </a:spcBef>
              <a:spcAft>
                <a:spcPct val="0"/>
              </a:spcAft>
              <a:defRPr>
                <a:solidFill>
                  <a:schemeClr val="tx1"/>
                </a:solidFill>
                <a:latin typeface="Cambria" pitchFamily="18" charset="0"/>
                <a:ea typeface="ＭＳ Ｐゴシック" pitchFamily="34" charset="-128"/>
              </a:defRPr>
            </a:lvl6pPr>
            <a:lvl7pPr marL="924458" fontAlgn="base">
              <a:spcBef>
                <a:spcPct val="0"/>
              </a:spcBef>
              <a:spcAft>
                <a:spcPct val="0"/>
              </a:spcAft>
              <a:defRPr>
                <a:solidFill>
                  <a:schemeClr val="tx1"/>
                </a:solidFill>
                <a:latin typeface="Cambria" pitchFamily="18" charset="0"/>
                <a:ea typeface="ＭＳ Ｐゴシック" pitchFamily="34" charset="-128"/>
              </a:defRPr>
            </a:lvl7pPr>
            <a:lvl8pPr marL="1386688" fontAlgn="base">
              <a:spcBef>
                <a:spcPct val="0"/>
              </a:spcBef>
              <a:spcAft>
                <a:spcPct val="0"/>
              </a:spcAft>
              <a:defRPr>
                <a:solidFill>
                  <a:schemeClr val="tx1"/>
                </a:solidFill>
                <a:latin typeface="Cambria" pitchFamily="18" charset="0"/>
                <a:ea typeface="ＭＳ Ｐゴシック" pitchFamily="34" charset="-128"/>
              </a:defRPr>
            </a:lvl8pPr>
            <a:lvl9pPr marL="1848917" fontAlgn="base">
              <a:spcBef>
                <a:spcPct val="0"/>
              </a:spcBef>
              <a:spcAft>
                <a:spcPct val="0"/>
              </a:spcAft>
              <a:defRPr>
                <a:solidFill>
                  <a:schemeClr val="tx1"/>
                </a:solidFill>
                <a:latin typeface="Cambria" pitchFamily="18" charset="0"/>
                <a:ea typeface="ＭＳ Ｐゴシック" pitchFamily="34" charset="-128"/>
              </a:defRPr>
            </a:lvl9pPr>
          </a:lstStyle>
          <a:p>
            <a:fld id="{BD9F652A-9D83-40FA-8722-D83414F5F06C}" type="slidenum">
              <a:rPr lang="en-US">
                <a:latin typeface="Calibri" pitchFamily="34" charset="0"/>
              </a:rPr>
              <a:pPr/>
              <a:t>11</a:t>
            </a:fld>
            <a:endParaRPr lang="en-US">
              <a:latin typeface="Calibri"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xfrm>
            <a:off x="917575" y="4415790"/>
            <a:ext cx="5046663"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ea typeface="ＭＳ Ｐゴシック" pitchFamily="34" charset="-128"/>
              </a:defRPr>
            </a:lvl1pPr>
            <a:lvl2pPr marL="38348974" indent="-3788674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62229" fontAlgn="base">
              <a:spcBef>
                <a:spcPct val="0"/>
              </a:spcBef>
              <a:spcAft>
                <a:spcPct val="0"/>
              </a:spcAft>
              <a:defRPr>
                <a:solidFill>
                  <a:schemeClr val="tx1"/>
                </a:solidFill>
                <a:latin typeface="Cambria" pitchFamily="18" charset="0"/>
                <a:ea typeface="ＭＳ Ｐゴシック" pitchFamily="34" charset="-128"/>
              </a:defRPr>
            </a:lvl6pPr>
            <a:lvl7pPr marL="924458" fontAlgn="base">
              <a:spcBef>
                <a:spcPct val="0"/>
              </a:spcBef>
              <a:spcAft>
                <a:spcPct val="0"/>
              </a:spcAft>
              <a:defRPr>
                <a:solidFill>
                  <a:schemeClr val="tx1"/>
                </a:solidFill>
                <a:latin typeface="Cambria" pitchFamily="18" charset="0"/>
                <a:ea typeface="ＭＳ Ｐゴシック" pitchFamily="34" charset="-128"/>
              </a:defRPr>
            </a:lvl7pPr>
            <a:lvl8pPr marL="1386688" fontAlgn="base">
              <a:spcBef>
                <a:spcPct val="0"/>
              </a:spcBef>
              <a:spcAft>
                <a:spcPct val="0"/>
              </a:spcAft>
              <a:defRPr>
                <a:solidFill>
                  <a:schemeClr val="tx1"/>
                </a:solidFill>
                <a:latin typeface="Cambria" pitchFamily="18" charset="0"/>
                <a:ea typeface="ＭＳ Ｐゴシック" pitchFamily="34" charset="-128"/>
              </a:defRPr>
            </a:lvl8pPr>
            <a:lvl9pPr marL="1848917" fontAlgn="base">
              <a:spcBef>
                <a:spcPct val="0"/>
              </a:spcBef>
              <a:spcAft>
                <a:spcPct val="0"/>
              </a:spcAft>
              <a:defRPr>
                <a:solidFill>
                  <a:schemeClr val="tx1"/>
                </a:solidFill>
                <a:latin typeface="Cambria" pitchFamily="18" charset="0"/>
                <a:ea typeface="ＭＳ Ｐゴシック" pitchFamily="34" charset="-128"/>
              </a:defRPr>
            </a:lvl9pPr>
          </a:lstStyle>
          <a:p>
            <a:fld id="{C165F125-F2B9-4092-A905-14CCF2A0A333}" type="slidenum">
              <a:rPr lang="en-GB">
                <a:latin typeface="Calibri" pitchFamily="34" charset="0"/>
              </a:rPr>
              <a:pPr/>
              <a:t>12</a:t>
            </a:fld>
            <a:endParaRPr lang="en-GB">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ea typeface="ＭＳ Ｐゴシック" pitchFamily="34" charset="-128"/>
              </a:defRPr>
            </a:lvl1pPr>
            <a:lvl2pPr marL="38348974" indent="-3788674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62229" fontAlgn="base">
              <a:spcBef>
                <a:spcPct val="0"/>
              </a:spcBef>
              <a:spcAft>
                <a:spcPct val="0"/>
              </a:spcAft>
              <a:defRPr>
                <a:solidFill>
                  <a:schemeClr val="tx1"/>
                </a:solidFill>
                <a:latin typeface="Cambria" pitchFamily="18" charset="0"/>
                <a:ea typeface="ＭＳ Ｐゴシック" pitchFamily="34" charset="-128"/>
              </a:defRPr>
            </a:lvl6pPr>
            <a:lvl7pPr marL="924458" fontAlgn="base">
              <a:spcBef>
                <a:spcPct val="0"/>
              </a:spcBef>
              <a:spcAft>
                <a:spcPct val="0"/>
              </a:spcAft>
              <a:defRPr>
                <a:solidFill>
                  <a:schemeClr val="tx1"/>
                </a:solidFill>
                <a:latin typeface="Cambria" pitchFamily="18" charset="0"/>
                <a:ea typeface="ＭＳ Ｐゴシック" pitchFamily="34" charset="-128"/>
              </a:defRPr>
            </a:lvl7pPr>
            <a:lvl8pPr marL="1386688" fontAlgn="base">
              <a:spcBef>
                <a:spcPct val="0"/>
              </a:spcBef>
              <a:spcAft>
                <a:spcPct val="0"/>
              </a:spcAft>
              <a:defRPr>
                <a:solidFill>
                  <a:schemeClr val="tx1"/>
                </a:solidFill>
                <a:latin typeface="Cambria" pitchFamily="18" charset="0"/>
                <a:ea typeface="ＭＳ Ｐゴシック" pitchFamily="34" charset="-128"/>
              </a:defRPr>
            </a:lvl8pPr>
            <a:lvl9pPr marL="1848917" fontAlgn="base">
              <a:spcBef>
                <a:spcPct val="0"/>
              </a:spcBef>
              <a:spcAft>
                <a:spcPct val="0"/>
              </a:spcAft>
              <a:defRPr>
                <a:solidFill>
                  <a:schemeClr val="tx1"/>
                </a:solidFill>
                <a:latin typeface="Cambria" pitchFamily="18" charset="0"/>
                <a:ea typeface="ＭＳ Ｐゴシック" pitchFamily="34" charset="-128"/>
              </a:defRPr>
            </a:lvl9pPr>
          </a:lstStyle>
          <a:p>
            <a:fld id="{F42F59CE-D713-4E41-9C92-84B3CDBFF648}" type="slidenum">
              <a:rPr lang="en-US">
                <a:latin typeface="Calibri" pitchFamily="34" charset="0"/>
              </a:rPr>
              <a:pPr/>
              <a:t>13</a:t>
            </a:fld>
            <a:endParaRPr lang="en-US">
              <a:latin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484D96-A2A7-4E9F-B018-5E9B50CB5CA5}" type="slidenum">
              <a:rPr lang="en-US" smtClean="0"/>
              <a:t>23</a:t>
            </a:fld>
            <a:endParaRPr lang="en-US"/>
          </a:p>
        </p:txBody>
      </p:sp>
    </p:spTree>
    <p:extLst>
      <p:ext uri="{BB962C8B-B14F-4D97-AF65-F5344CB8AC3E}">
        <p14:creationId xmlns:p14="http://schemas.microsoft.com/office/powerpoint/2010/main" val="108039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17600" y="696913"/>
            <a:ext cx="4646613" cy="3486150"/>
          </a:xfrm>
          <a:ln/>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2136BC-8B10-4671-A303-8F5389DCED16}" type="datetimeFigureOut">
              <a:rPr lang="en-US" smtClean="0"/>
              <a:t>26-Dec-13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3871522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2136BC-8B10-4671-A303-8F5389DCED16}" type="datetimeFigureOut">
              <a:rPr lang="en-US" smtClean="0"/>
              <a:t>26-Dec-13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232905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2136BC-8B10-4671-A303-8F5389DCED16}" type="datetimeFigureOut">
              <a:rPr lang="en-US" smtClean="0"/>
              <a:t>26-Dec-13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530438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22031" y="476672"/>
            <a:ext cx="8301046" cy="516928"/>
          </a:xfrm>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422031" y="1508760"/>
            <a:ext cx="8305566" cy="4590288"/>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87788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24BB402-D382-46DC-8F43-7ECDE996F304}" type="slidenum">
              <a:rPr lang="en-US"/>
              <a:pPr/>
              <a:t>‹#›</a:t>
            </a:fld>
            <a:endParaRPr lang="en-US"/>
          </a:p>
        </p:txBody>
      </p:sp>
    </p:spTree>
    <p:extLst>
      <p:ext uri="{BB962C8B-B14F-4D97-AF65-F5344CB8AC3E}">
        <p14:creationId xmlns:p14="http://schemas.microsoft.com/office/powerpoint/2010/main" val="407390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2136BC-8B10-4671-A303-8F5389DCED16}" type="datetimeFigureOut">
              <a:rPr lang="en-US" smtClean="0"/>
              <a:t>26-Dec-13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238517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2136BC-8B10-4671-A303-8F5389DCED16}" type="datetimeFigureOut">
              <a:rPr lang="en-US" smtClean="0"/>
              <a:t>26-Dec-13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352661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2136BC-8B10-4671-A303-8F5389DCED16}" type="datetimeFigureOut">
              <a:rPr lang="en-US" smtClean="0"/>
              <a:t>26-Dec-13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656823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2136BC-8B10-4671-A303-8F5389DCED16}" type="datetimeFigureOut">
              <a:rPr lang="en-US" smtClean="0"/>
              <a:t>26-Dec-13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49375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2136BC-8B10-4671-A303-8F5389DCED16}" type="datetimeFigureOut">
              <a:rPr lang="en-US" smtClean="0"/>
              <a:t>26-Dec-13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125048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136BC-8B10-4671-A303-8F5389DCED16}" type="datetimeFigureOut">
              <a:rPr lang="en-US" smtClean="0"/>
              <a:t>26-Dec-13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393944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2136BC-8B10-4671-A303-8F5389DCED16}" type="datetimeFigureOut">
              <a:rPr lang="en-US" smtClean="0"/>
              <a:t>26-Dec-13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282232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2136BC-8B10-4671-A303-8F5389DCED16}" type="datetimeFigureOut">
              <a:rPr lang="en-US" smtClean="0"/>
              <a:t>26-Dec-13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7588F-AD38-4D2E-AC87-31144E50AD01}" type="slidenum">
              <a:rPr lang="en-US" smtClean="0"/>
              <a:t>‹#›</a:t>
            </a:fld>
            <a:endParaRPr lang="en-US"/>
          </a:p>
        </p:txBody>
      </p:sp>
    </p:spTree>
    <p:extLst>
      <p:ext uri="{BB962C8B-B14F-4D97-AF65-F5344CB8AC3E}">
        <p14:creationId xmlns:p14="http://schemas.microsoft.com/office/powerpoint/2010/main" val="2402974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2136BC-8B10-4671-A303-8F5389DCED16}" type="datetimeFigureOut">
              <a:rPr lang="en-US" smtClean="0"/>
              <a:t>26-Dec-13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7588F-AD38-4D2E-AC87-31144E50AD01}" type="slidenum">
              <a:rPr lang="en-US" smtClean="0"/>
              <a:t>‹#›</a:t>
            </a:fld>
            <a:endParaRPr lang="en-US"/>
          </a:p>
        </p:txBody>
      </p:sp>
    </p:spTree>
    <p:extLst>
      <p:ext uri="{BB962C8B-B14F-4D97-AF65-F5344CB8AC3E}">
        <p14:creationId xmlns:p14="http://schemas.microsoft.com/office/powerpoint/2010/main" val="113081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Microsoft_Excel_97-2003_Worksheet1.xls"/><Relationship Id="rId5" Type="http://schemas.openxmlformats.org/officeDocument/2006/relationships/oleObject" Target="../embeddings/oleObject2.bin"/><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30.png"/><Relationship Id="rId7" Type="http://schemas.openxmlformats.org/officeDocument/2006/relationships/image" Target="../media/image32.em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2.emf"/></Relationships>
</file>

<file path=ppt/slides/_rels/slide5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6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882775"/>
            <a:ext cx="7543800" cy="1470025"/>
          </a:xfrm>
        </p:spPr>
        <p:txBody>
          <a:bodyPr>
            <a:normAutofit fontScale="90000"/>
          </a:bodyPr>
          <a:lstStyle/>
          <a:p>
            <a:r>
              <a:rPr lang="en-US" dirty="0" smtClean="0"/>
              <a:t/>
            </a:r>
            <a:br>
              <a:rPr lang="en-US" dirty="0" smtClean="0"/>
            </a:br>
            <a:r>
              <a:rPr lang="km-KH" sz="3600" dirty="0" smtClean="0">
                <a:latin typeface="Khmer OS System" pitchFamily="2" charset="0"/>
                <a:cs typeface="Khmer OS System" pitchFamily="2" charset="0"/>
              </a:rPr>
              <a:t>ដឹកនាំការឆ្លើយតបនឹងជំងឺអេដស៏នៅប្រទេសកម្ពុជា</a:t>
            </a:r>
            <a:r>
              <a:rPr lang="en-US" sz="3600" dirty="0">
                <a:latin typeface="Khmer OS System" pitchFamily="2" charset="0"/>
                <a:cs typeface="Khmer OS System" pitchFamily="2" charset="0"/>
              </a:rPr>
              <a:t/>
            </a:r>
            <a:br>
              <a:rPr lang="en-US" sz="3600" dirty="0">
                <a:latin typeface="Khmer OS System" pitchFamily="2" charset="0"/>
                <a:cs typeface="Khmer OS System" pitchFamily="2" charset="0"/>
              </a:rPr>
            </a:br>
            <a:r>
              <a:rPr lang="en-US" dirty="0" smtClean="0">
                <a:latin typeface="Khmer OS System" pitchFamily="2" charset="0"/>
                <a:cs typeface="Khmer OS System" pitchFamily="2" charset="0"/>
              </a:rPr>
              <a:t/>
            </a:r>
            <a:br>
              <a:rPr lang="en-US" dirty="0" smtClean="0">
                <a:latin typeface="Khmer OS System" pitchFamily="2" charset="0"/>
                <a:cs typeface="Khmer OS System" pitchFamily="2" charset="0"/>
              </a:rPr>
            </a:br>
            <a:r>
              <a:rPr lang="en-US" dirty="0">
                <a:latin typeface="Khmer OS System" pitchFamily="2" charset="0"/>
                <a:cs typeface="Khmer OS System" pitchFamily="2" charset="0"/>
              </a:rPr>
              <a:t/>
            </a:r>
            <a:br>
              <a:rPr lang="en-US" dirty="0">
                <a:latin typeface="Khmer OS System" pitchFamily="2" charset="0"/>
                <a:cs typeface="Khmer OS System" pitchFamily="2" charset="0"/>
              </a:rPr>
            </a:br>
            <a:r>
              <a:rPr lang="en-US" dirty="0" smtClean="0">
                <a:latin typeface="Khmer OS System" pitchFamily="2" charset="0"/>
                <a:cs typeface="Khmer OS System" pitchFamily="2" charset="0"/>
              </a:rPr>
              <a:t/>
            </a:r>
            <a:br>
              <a:rPr lang="en-US" dirty="0" smtClean="0">
                <a:latin typeface="Khmer OS System" pitchFamily="2" charset="0"/>
                <a:cs typeface="Khmer OS System" pitchFamily="2" charset="0"/>
              </a:rPr>
            </a:br>
            <a:r>
              <a:rPr lang="km-KH" dirty="0" smtClean="0">
                <a:latin typeface="Khmer OS System" pitchFamily="2" charset="0"/>
                <a:cs typeface="Khmer OS System" pitchFamily="2" charset="0"/>
              </a:rPr>
              <a:t/>
            </a:r>
            <a:br>
              <a:rPr lang="km-KH" dirty="0" smtClean="0">
                <a:latin typeface="Khmer OS System" pitchFamily="2" charset="0"/>
                <a:cs typeface="Khmer OS System" pitchFamily="2" charset="0"/>
              </a:rPr>
            </a:br>
            <a:r>
              <a:rPr lang="en-US" sz="3100" dirty="0" smtClean="0"/>
              <a:t>Managing HIV and AIDS Response in Cambodia </a:t>
            </a:r>
            <a:endParaRPr lang="en-US" sz="3100" dirty="0"/>
          </a:p>
        </p:txBody>
      </p:sp>
      <p:sp>
        <p:nvSpPr>
          <p:cNvPr id="3" name="Subtitle 2"/>
          <p:cNvSpPr>
            <a:spLocks noGrp="1"/>
          </p:cNvSpPr>
          <p:nvPr>
            <p:ph type="subTitle" idx="1"/>
          </p:nvPr>
        </p:nvSpPr>
        <p:spPr>
          <a:xfrm>
            <a:off x="1371600" y="5257800"/>
            <a:ext cx="6400800" cy="1752600"/>
          </a:xfrm>
        </p:spPr>
        <p:txBody>
          <a:bodyPr>
            <a:normAutofit/>
          </a:bodyPr>
          <a:lstStyle/>
          <a:p>
            <a:r>
              <a:rPr lang="en-US" sz="1800" dirty="0" smtClean="0"/>
              <a:t>National AIDS Authority, 26 December 2013</a:t>
            </a:r>
          </a:p>
          <a:p>
            <a:r>
              <a:rPr lang="en-US" sz="1800" dirty="0" smtClean="0"/>
              <a:t>Dr </a:t>
            </a:r>
            <a:r>
              <a:rPr lang="en-US" sz="1800" dirty="0" err="1" smtClean="0"/>
              <a:t>Phalla</a:t>
            </a:r>
            <a:r>
              <a:rPr lang="en-US" sz="1800" dirty="0" smtClean="0"/>
              <a:t> Tia , Vice Chair of NAA </a:t>
            </a:r>
            <a:endParaRPr lang="en-US" sz="1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526" y="2190750"/>
            <a:ext cx="3865674"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695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74" name="Text Box 2"/>
          <p:cNvSpPr txBox="1">
            <a:spLocks noChangeArrowheads="1"/>
          </p:cNvSpPr>
          <p:nvPr/>
        </p:nvSpPr>
        <p:spPr bwMode="auto">
          <a:xfrm>
            <a:off x="3429000" y="3581400"/>
            <a:ext cx="5105400" cy="9159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r>
              <a:rPr lang="en-GB">
                <a:solidFill>
                  <a:schemeClr val="bg1"/>
                </a:solidFill>
              </a:rPr>
              <a:t>The likely or achieved short-term and</a:t>
            </a:r>
          </a:p>
          <a:p>
            <a:pPr eaLnBrk="0" hangingPunct="0"/>
            <a:r>
              <a:rPr lang="en-GB">
                <a:solidFill>
                  <a:schemeClr val="bg1"/>
                </a:solidFill>
              </a:rPr>
              <a:t>medium-term effects of an intervention’s</a:t>
            </a:r>
            <a:endParaRPr lang="fr-FR">
              <a:solidFill>
                <a:schemeClr val="bg1"/>
              </a:solidFill>
            </a:endParaRPr>
          </a:p>
          <a:p>
            <a:pPr eaLnBrk="0" hangingPunct="0"/>
            <a:r>
              <a:rPr lang="fr-FR">
                <a:solidFill>
                  <a:schemeClr val="bg1"/>
                </a:solidFill>
              </a:rPr>
              <a:t>outputs. </a:t>
            </a:r>
            <a:endParaRPr lang="en-GB">
              <a:solidFill>
                <a:schemeClr val="bg1"/>
              </a:solidFill>
            </a:endParaRPr>
          </a:p>
        </p:txBody>
      </p:sp>
      <p:sp>
        <p:nvSpPr>
          <p:cNvPr id="1436675" name="Text Box 3"/>
          <p:cNvSpPr txBox="1">
            <a:spLocks noChangeArrowheads="1"/>
          </p:cNvSpPr>
          <p:nvPr/>
        </p:nvSpPr>
        <p:spPr bwMode="auto">
          <a:xfrm>
            <a:off x="3505200" y="1752600"/>
            <a:ext cx="5562600" cy="1190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r>
              <a:rPr lang="en-GB">
                <a:solidFill>
                  <a:schemeClr val="bg1"/>
                </a:solidFill>
              </a:rPr>
              <a:t>Positive and negative, primary and secondary</a:t>
            </a:r>
          </a:p>
          <a:p>
            <a:pPr eaLnBrk="0" hangingPunct="0"/>
            <a:r>
              <a:rPr lang="en-GB">
                <a:solidFill>
                  <a:schemeClr val="bg1"/>
                </a:solidFill>
              </a:rPr>
              <a:t>long-term effects produced by a</a:t>
            </a:r>
          </a:p>
          <a:p>
            <a:pPr eaLnBrk="0" hangingPunct="0"/>
            <a:r>
              <a:rPr lang="en-GB">
                <a:solidFill>
                  <a:schemeClr val="bg1"/>
                </a:solidFill>
              </a:rPr>
              <a:t>development intervention, directly or indirectly,</a:t>
            </a:r>
            <a:endParaRPr lang="fr-FR">
              <a:solidFill>
                <a:schemeClr val="bg1"/>
              </a:solidFill>
            </a:endParaRPr>
          </a:p>
          <a:p>
            <a:pPr eaLnBrk="0" hangingPunct="0"/>
            <a:r>
              <a:rPr lang="fr-FR">
                <a:solidFill>
                  <a:schemeClr val="bg1"/>
                </a:solidFill>
              </a:rPr>
              <a:t>intended or unintended.</a:t>
            </a:r>
            <a:endParaRPr lang="en-GB">
              <a:solidFill>
                <a:schemeClr val="bg1"/>
              </a:solidFill>
            </a:endParaRPr>
          </a:p>
        </p:txBody>
      </p:sp>
      <p:sp>
        <p:nvSpPr>
          <p:cNvPr id="28676" name="Rectangle 4"/>
          <p:cNvSpPr>
            <a:spLocks noChangeArrowheads="1"/>
          </p:cNvSpPr>
          <p:nvPr/>
        </p:nvSpPr>
        <p:spPr bwMode="auto">
          <a:xfrm>
            <a:off x="152400" y="1905000"/>
            <a:ext cx="25908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r>
              <a:rPr lang="en-GB" sz="2400">
                <a:latin typeface="Cambria" pitchFamily="18" charset="0"/>
              </a:rPr>
              <a:t>Impact:</a:t>
            </a:r>
          </a:p>
        </p:txBody>
      </p:sp>
      <p:sp>
        <p:nvSpPr>
          <p:cNvPr id="28677" name="Rectangle 5"/>
          <p:cNvSpPr>
            <a:spLocks noChangeArrowheads="1"/>
          </p:cNvSpPr>
          <p:nvPr/>
        </p:nvSpPr>
        <p:spPr bwMode="auto">
          <a:xfrm>
            <a:off x="228600" y="3429000"/>
            <a:ext cx="25146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r>
              <a:rPr lang="en-GB" sz="2400">
                <a:latin typeface="Cambria" pitchFamily="18" charset="0"/>
              </a:rPr>
              <a:t>Outcome: </a:t>
            </a:r>
          </a:p>
          <a:p>
            <a:endParaRPr lang="en-GB" sz="2000">
              <a:latin typeface="Cambria" pitchFamily="18" charset="0"/>
            </a:endParaRPr>
          </a:p>
        </p:txBody>
      </p:sp>
      <p:sp>
        <p:nvSpPr>
          <p:cNvPr id="28678" name="Rectangle 6"/>
          <p:cNvSpPr>
            <a:spLocks noChangeArrowheads="1"/>
          </p:cNvSpPr>
          <p:nvPr/>
        </p:nvSpPr>
        <p:spPr bwMode="auto">
          <a:xfrm>
            <a:off x="152400" y="5181600"/>
            <a:ext cx="25908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r>
              <a:rPr lang="en-GB" sz="2400">
                <a:latin typeface="Cambria" pitchFamily="18" charset="0"/>
              </a:rPr>
              <a:t>Outputs:</a:t>
            </a:r>
          </a:p>
          <a:p>
            <a:endParaRPr lang="en-GB" sz="2000">
              <a:latin typeface="Cambria" pitchFamily="18" charset="0"/>
            </a:endParaRPr>
          </a:p>
        </p:txBody>
      </p:sp>
      <p:sp>
        <p:nvSpPr>
          <p:cNvPr id="28679" name="AutoShape 7"/>
          <p:cNvSpPr>
            <a:spLocks noChangeArrowheads="1"/>
          </p:cNvSpPr>
          <p:nvPr/>
        </p:nvSpPr>
        <p:spPr bwMode="auto">
          <a:xfrm>
            <a:off x="1066800" y="47244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28680" name="AutoShape 8"/>
          <p:cNvSpPr>
            <a:spLocks noChangeArrowheads="1"/>
          </p:cNvSpPr>
          <p:nvPr/>
        </p:nvSpPr>
        <p:spPr bwMode="auto">
          <a:xfrm>
            <a:off x="1066800" y="29718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436681" name="Rectangle 9"/>
          <p:cNvSpPr>
            <a:spLocks noGrp="1" noChangeArrowheads="1"/>
          </p:cNvSpPr>
          <p:nvPr>
            <p:ph type="title"/>
          </p:nvPr>
        </p:nvSpPr>
        <p:spPr>
          <a:xfrm>
            <a:off x="1066800" y="457200"/>
            <a:ext cx="7772400" cy="914400"/>
          </a:xfrm>
        </p:spPr>
        <p:txBody>
          <a:bodyPr>
            <a:normAutofit fontScale="90000"/>
          </a:bodyPr>
          <a:lstStyle/>
          <a:p>
            <a:r>
              <a:rPr lang="en-GB" sz="4000" smtClean="0"/>
              <a:t>Definitions </a:t>
            </a:r>
            <a:r>
              <a:rPr lang="en-GB" sz="2900" smtClean="0"/>
              <a:t/>
            </a:r>
            <a:br>
              <a:rPr lang="en-GB" sz="2900" smtClean="0"/>
            </a:br>
            <a:endParaRPr lang="en-US" sz="2900" smtClean="0"/>
          </a:p>
        </p:txBody>
      </p:sp>
      <p:sp>
        <p:nvSpPr>
          <p:cNvPr id="1436682" name="Text Box 10"/>
          <p:cNvSpPr txBox="1">
            <a:spLocks noChangeArrowheads="1"/>
          </p:cNvSpPr>
          <p:nvPr/>
        </p:nvSpPr>
        <p:spPr bwMode="auto">
          <a:xfrm>
            <a:off x="3492500" y="5229225"/>
            <a:ext cx="5105400" cy="9159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r>
              <a:rPr lang="en-GB">
                <a:solidFill>
                  <a:schemeClr val="bg1"/>
                </a:solidFill>
              </a:rPr>
              <a:t>The </a:t>
            </a:r>
            <a:r>
              <a:rPr lang="en-GB" u="sng">
                <a:solidFill>
                  <a:schemeClr val="bg1"/>
                </a:solidFill>
              </a:rPr>
              <a:t>products</a:t>
            </a:r>
            <a:r>
              <a:rPr lang="en-GB">
                <a:solidFill>
                  <a:schemeClr val="bg1"/>
                </a:solidFill>
              </a:rPr>
              <a:t> and </a:t>
            </a:r>
            <a:r>
              <a:rPr lang="en-GB" u="sng">
                <a:solidFill>
                  <a:schemeClr val="bg1"/>
                </a:solidFill>
              </a:rPr>
              <a:t>services</a:t>
            </a:r>
            <a:r>
              <a:rPr lang="en-GB">
                <a:solidFill>
                  <a:schemeClr val="bg1"/>
                </a:solidFill>
              </a:rPr>
              <a:t> which result from the completion of activities within a development intervention. </a:t>
            </a:r>
          </a:p>
        </p:txBody>
      </p:sp>
      <p:sp>
        <p:nvSpPr>
          <p:cNvPr id="1436683" name="AutoShape 11"/>
          <p:cNvSpPr>
            <a:spLocks noChangeArrowheads="1"/>
          </p:cNvSpPr>
          <p:nvPr/>
        </p:nvSpPr>
        <p:spPr bwMode="auto">
          <a:xfrm>
            <a:off x="5791200" y="4648200"/>
            <a:ext cx="381000" cy="609600"/>
          </a:xfrm>
          <a:prstGeom prst="upArrow">
            <a:avLst>
              <a:gd name="adj1" fmla="val 50000"/>
              <a:gd name="adj2" fmla="val 68889"/>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436684" name="AutoShape 12"/>
          <p:cNvSpPr>
            <a:spLocks noChangeArrowheads="1"/>
          </p:cNvSpPr>
          <p:nvPr/>
        </p:nvSpPr>
        <p:spPr bwMode="auto">
          <a:xfrm>
            <a:off x="5791200" y="30480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grpSp>
        <p:nvGrpSpPr>
          <p:cNvPr id="2" name="Group 13"/>
          <p:cNvGrpSpPr>
            <a:grpSpLocks/>
          </p:cNvGrpSpPr>
          <p:nvPr/>
        </p:nvGrpSpPr>
        <p:grpSpPr bwMode="auto">
          <a:xfrm>
            <a:off x="3563938" y="1844675"/>
            <a:ext cx="5580062" cy="4248150"/>
            <a:chOff x="2208" y="1152"/>
            <a:chExt cx="3504" cy="2640"/>
          </a:xfrm>
        </p:grpSpPr>
        <p:sp>
          <p:nvSpPr>
            <p:cNvPr id="28692" name="Rectangle 14"/>
            <p:cNvSpPr>
              <a:spLocks noChangeArrowheads="1"/>
            </p:cNvSpPr>
            <p:nvPr/>
          </p:nvSpPr>
          <p:spPr bwMode="auto">
            <a:xfrm>
              <a:off x="2256" y="1152"/>
              <a:ext cx="3456" cy="720"/>
            </a:xfrm>
            <a:prstGeom prst="rect">
              <a:avLst/>
            </a:prstGeom>
            <a:solidFill>
              <a:srgbClr val="9900FF"/>
            </a:solidFill>
            <a:ln w="9525">
              <a:solidFill>
                <a:schemeClr val="tx1"/>
              </a:solidFill>
              <a:miter lim="800000"/>
              <a:headEnd/>
              <a:tailEnd/>
            </a:ln>
          </p:spPr>
          <p:txBody>
            <a:bodyPr anchor="ctr"/>
            <a:lstStyle/>
            <a:p>
              <a:pPr marL="231775" indent="-231775">
                <a:spcAft>
                  <a:spcPct val="30000"/>
                </a:spcAft>
              </a:pPr>
              <a:r>
                <a:rPr lang="en-US" sz="2800">
                  <a:solidFill>
                    <a:schemeClr val="bg1"/>
                  </a:solidFill>
                  <a:latin typeface="Cambria" pitchFamily="18" charset="0"/>
                </a:rPr>
                <a:t>HIV infections reduced</a:t>
              </a:r>
              <a:r>
                <a:rPr lang="en-GB">
                  <a:solidFill>
                    <a:schemeClr val="bg1"/>
                  </a:solidFill>
                  <a:latin typeface="Cambria" pitchFamily="18" charset="0"/>
                </a:rPr>
                <a:t> </a:t>
              </a:r>
            </a:p>
          </p:txBody>
        </p:sp>
        <p:sp>
          <p:nvSpPr>
            <p:cNvPr id="28693" name="Rectangle 15"/>
            <p:cNvSpPr>
              <a:spLocks noChangeArrowheads="1"/>
            </p:cNvSpPr>
            <p:nvPr/>
          </p:nvSpPr>
          <p:spPr bwMode="auto">
            <a:xfrm>
              <a:off x="2208" y="3312"/>
              <a:ext cx="3504" cy="480"/>
            </a:xfrm>
            <a:prstGeom prst="rect">
              <a:avLst/>
            </a:prstGeom>
            <a:solidFill>
              <a:srgbClr val="9900FF"/>
            </a:solidFill>
            <a:ln w="9525">
              <a:solidFill>
                <a:schemeClr val="tx1"/>
              </a:solidFill>
              <a:miter lim="800000"/>
              <a:headEnd/>
              <a:tailEnd/>
            </a:ln>
          </p:spPr>
          <p:txBody>
            <a:bodyPr anchor="ctr"/>
            <a:lstStyle/>
            <a:p>
              <a:r>
                <a:rPr lang="en-US">
                  <a:solidFill>
                    <a:schemeClr val="bg1"/>
                  </a:solidFill>
                  <a:latin typeface="Cambria" pitchFamily="18" charset="0"/>
                </a:rPr>
                <a:t>National AIDS Commission has the capacity to operate effectively and guide the national response</a:t>
              </a:r>
              <a:endParaRPr lang="en-GB">
                <a:solidFill>
                  <a:schemeClr val="bg1"/>
                </a:solidFill>
                <a:latin typeface="Cambria" pitchFamily="18" charset="0"/>
              </a:endParaRPr>
            </a:p>
          </p:txBody>
        </p:sp>
        <p:sp>
          <p:nvSpPr>
            <p:cNvPr id="28694" name="Rectangle 16"/>
            <p:cNvSpPr>
              <a:spLocks noChangeArrowheads="1"/>
            </p:cNvSpPr>
            <p:nvPr/>
          </p:nvSpPr>
          <p:spPr bwMode="auto">
            <a:xfrm>
              <a:off x="2208" y="2208"/>
              <a:ext cx="3504" cy="624"/>
            </a:xfrm>
            <a:prstGeom prst="rect">
              <a:avLst/>
            </a:prstGeom>
            <a:solidFill>
              <a:srgbClr val="9900FF"/>
            </a:solidFill>
            <a:ln w="9525">
              <a:solidFill>
                <a:schemeClr val="tx1"/>
              </a:solidFill>
              <a:miter lim="800000"/>
              <a:headEnd/>
              <a:tailEnd/>
            </a:ln>
          </p:spPr>
          <p:txBody>
            <a:bodyPr anchor="ctr"/>
            <a:lstStyle/>
            <a:p>
              <a:r>
                <a:rPr lang="en-US">
                  <a:solidFill>
                    <a:schemeClr val="bg1"/>
                  </a:solidFill>
                  <a:latin typeface="Cambria" pitchFamily="18" charset="0"/>
                </a:rPr>
                <a:t>An effective national response is delivered</a:t>
              </a:r>
              <a:endParaRPr lang="en-GB">
                <a:solidFill>
                  <a:schemeClr val="bg1"/>
                </a:solidFill>
                <a:latin typeface="Cambria" pitchFamily="18" charset="0"/>
              </a:endParaRPr>
            </a:p>
          </p:txBody>
        </p:sp>
      </p:grpSp>
      <p:sp>
        <p:nvSpPr>
          <p:cNvPr id="1436689" name="AutoShape 17"/>
          <p:cNvSpPr>
            <a:spLocks noChangeArrowheads="1"/>
          </p:cNvSpPr>
          <p:nvPr/>
        </p:nvSpPr>
        <p:spPr bwMode="auto">
          <a:xfrm>
            <a:off x="2667000" y="3733800"/>
            <a:ext cx="914400" cy="457200"/>
          </a:xfrm>
          <a:prstGeom prst="leftRigh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436690" name="AutoShape 18"/>
          <p:cNvSpPr>
            <a:spLocks noChangeArrowheads="1"/>
          </p:cNvSpPr>
          <p:nvPr/>
        </p:nvSpPr>
        <p:spPr bwMode="auto">
          <a:xfrm>
            <a:off x="2667000" y="5486400"/>
            <a:ext cx="914400" cy="457200"/>
          </a:xfrm>
          <a:prstGeom prst="leftRigh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436691" name="AutoShape 19"/>
          <p:cNvSpPr>
            <a:spLocks noChangeArrowheads="1"/>
          </p:cNvSpPr>
          <p:nvPr/>
        </p:nvSpPr>
        <p:spPr bwMode="auto">
          <a:xfrm>
            <a:off x="2667000" y="2057400"/>
            <a:ext cx="914400" cy="457200"/>
          </a:xfrm>
          <a:prstGeom prst="leftRigh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436692" name="Text Box 20"/>
          <p:cNvSpPr txBox="1">
            <a:spLocks noChangeArrowheads="1"/>
          </p:cNvSpPr>
          <p:nvPr/>
        </p:nvSpPr>
        <p:spPr bwMode="auto">
          <a:xfrm>
            <a:off x="228600" y="23622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buClr>
                <a:schemeClr val="tx2"/>
              </a:buClr>
              <a:buSzPct val="75000"/>
              <a:buFont typeface="Wingdings" pitchFamily="2" charset="2"/>
              <a:buNone/>
            </a:pPr>
            <a:r>
              <a:rPr lang="en-US" sz="2400">
                <a:solidFill>
                  <a:srgbClr val="000099"/>
                </a:solidFill>
              </a:rPr>
              <a:t>Human Change</a:t>
            </a:r>
            <a:endParaRPr lang="en-GB" sz="2400">
              <a:solidFill>
                <a:srgbClr val="000099"/>
              </a:solidFill>
            </a:endParaRPr>
          </a:p>
        </p:txBody>
      </p:sp>
      <p:sp>
        <p:nvSpPr>
          <p:cNvPr id="1436693" name="Rectangle 21"/>
          <p:cNvSpPr>
            <a:spLocks noChangeArrowheads="1"/>
          </p:cNvSpPr>
          <p:nvPr/>
        </p:nvSpPr>
        <p:spPr bwMode="auto">
          <a:xfrm>
            <a:off x="76200" y="5562600"/>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solidFill>
                  <a:srgbClr val="000099"/>
                </a:solidFill>
                <a:latin typeface="Cambria" pitchFamily="18" charset="0"/>
              </a:rPr>
              <a:t>Products &amp; Services</a:t>
            </a:r>
          </a:p>
          <a:p>
            <a:r>
              <a:rPr lang="en-US" sz="2000">
                <a:solidFill>
                  <a:srgbClr val="000099"/>
                </a:solidFill>
                <a:latin typeface="Cambria" pitchFamily="18" charset="0"/>
              </a:rPr>
              <a:t>Skills &amp; Abilities</a:t>
            </a:r>
            <a:endParaRPr lang="en-GB" sz="2000">
              <a:solidFill>
                <a:srgbClr val="000099"/>
              </a:solidFill>
              <a:latin typeface="Cambria" pitchFamily="18" charset="0"/>
            </a:endParaRPr>
          </a:p>
        </p:txBody>
      </p:sp>
      <p:sp>
        <p:nvSpPr>
          <p:cNvPr id="1436694" name="Rectangle 22"/>
          <p:cNvSpPr>
            <a:spLocks noChangeArrowheads="1"/>
          </p:cNvSpPr>
          <p:nvPr/>
        </p:nvSpPr>
        <p:spPr bwMode="auto">
          <a:xfrm>
            <a:off x="152400" y="3886200"/>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solidFill>
                  <a:srgbClr val="000099"/>
                </a:solidFill>
                <a:latin typeface="Cambria" pitchFamily="18" charset="0"/>
              </a:rPr>
              <a:t>Institutional &amp; Behavioural Change</a:t>
            </a:r>
            <a:endParaRPr lang="en-GB" sz="2000">
              <a:solidFill>
                <a:srgbClr val="000099"/>
              </a:solidFill>
              <a:latin typeface="Cambria" pitchFamily="18" charset="0"/>
            </a:endParaRPr>
          </a:p>
        </p:txBody>
      </p:sp>
    </p:spTree>
    <p:extLst>
      <p:ext uri="{BB962C8B-B14F-4D97-AF65-F5344CB8AC3E}">
        <p14:creationId xmlns:p14="http://schemas.microsoft.com/office/powerpoint/2010/main" val="1469702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6690"/>
                                        </p:tgtEl>
                                        <p:attrNameLst>
                                          <p:attrName>style.visibility</p:attrName>
                                        </p:attrNameLst>
                                      </p:cBhvr>
                                      <p:to>
                                        <p:strVal val="visible"/>
                                      </p:to>
                                    </p:set>
                                  </p:childTnLst>
                                </p:cTn>
                              </p:par>
                            </p:childTnLst>
                          </p:cTn>
                        </p:par>
                        <p:par>
                          <p:cTn id="7" fill="hold" nodeType="afterGroup">
                            <p:stCondLst>
                              <p:cond delay="500"/>
                            </p:stCondLst>
                            <p:childTnLst>
                              <p:par>
                                <p:cTn id="8" presetID="5" presetClass="entr" presetSubtype="10"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checkerboard(across)">
                                      <p:cBhvr>
                                        <p:cTn id="10" dur="500"/>
                                        <p:tgtEl>
                                          <p:spTgt spid="14366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436683"/>
                                        </p:tgtEl>
                                        <p:attrNameLst>
                                          <p:attrName>style.visibility</p:attrName>
                                        </p:attrNameLst>
                                      </p:cBhvr>
                                      <p:to>
                                        <p:strVal val="visible"/>
                                      </p:to>
                                    </p:set>
                                    <p:animEffect transition="in" filter="strips(downLeft)">
                                      <p:cBhvr>
                                        <p:cTn id="15" dur="500"/>
                                        <p:tgtEl>
                                          <p:spTgt spid="1436683"/>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436689"/>
                                        </p:tgtEl>
                                        <p:attrNameLst>
                                          <p:attrName>style.visibility</p:attrName>
                                        </p:attrNameLst>
                                      </p:cBhvr>
                                      <p:to>
                                        <p:strVal val="visible"/>
                                      </p:to>
                                    </p:set>
                                  </p:childTnLst>
                                </p:cTn>
                              </p:par>
                            </p:childTnLst>
                          </p:cTn>
                        </p:par>
                        <p:par>
                          <p:cTn id="19" fill="hold" nodeType="afterGroup">
                            <p:stCondLst>
                              <p:cond delay="1000"/>
                            </p:stCondLst>
                            <p:childTnLst>
                              <p:par>
                                <p:cTn id="20" presetID="5" presetClass="entr" presetSubtype="10" fill="hold" grpId="0" nodeType="afterEffect">
                                  <p:stCondLst>
                                    <p:cond delay="0"/>
                                  </p:stCondLst>
                                  <p:childTnLst>
                                    <p:set>
                                      <p:cBhvr>
                                        <p:cTn id="21" dur="1" fill="hold">
                                          <p:stCondLst>
                                            <p:cond delay="0"/>
                                          </p:stCondLst>
                                        </p:cTn>
                                        <p:tgtEl>
                                          <p:spTgt spid="1436674"/>
                                        </p:tgtEl>
                                        <p:attrNameLst>
                                          <p:attrName>style.visibility</p:attrName>
                                        </p:attrNameLst>
                                      </p:cBhvr>
                                      <p:to>
                                        <p:strVal val="visible"/>
                                      </p:to>
                                    </p:set>
                                    <p:animEffect transition="in" filter="checkerboard(across)">
                                      <p:cBhvr>
                                        <p:cTn id="22" dur="500"/>
                                        <p:tgtEl>
                                          <p:spTgt spid="14366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36684"/>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436691"/>
                                        </p:tgtEl>
                                        <p:attrNameLst>
                                          <p:attrName>style.visibility</p:attrName>
                                        </p:attrNameLst>
                                      </p:cBhvr>
                                      <p:to>
                                        <p:strVal val="visible"/>
                                      </p:to>
                                    </p:set>
                                  </p:childTnLst>
                                </p:cTn>
                              </p:par>
                            </p:childTnLst>
                          </p:cTn>
                        </p:par>
                        <p:par>
                          <p:cTn id="30" fill="hold" nodeType="afterGroup">
                            <p:stCondLst>
                              <p:cond delay="1000"/>
                            </p:stCondLst>
                            <p:childTnLst>
                              <p:par>
                                <p:cTn id="31" presetID="5" presetClass="entr" presetSubtype="10" fill="hold" grpId="0" nodeType="afterEffect">
                                  <p:stCondLst>
                                    <p:cond delay="0"/>
                                  </p:stCondLst>
                                  <p:childTnLst>
                                    <p:set>
                                      <p:cBhvr>
                                        <p:cTn id="32" dur="1" fill="hold">
                                          <p:stCondLst>
                                            <p:cond delay="0"/>
                                          </p:stCondLst>
                                        </p:cTn>
                                        <p:tgtEl>
                                          <p:spTgt spid="1436675"/>
                                        </p:tgtEl>
                                        <p:attrNameLst>
                                          <p:attrName>style.visibility</p:attrName>
                                        </p:attrNameLst>
                                      </p:cBhvr>
                                      <p:to>
                                        <p:strVal val="visible"/>
                                      </p:to>
                                    </p:set>
                                    <p:animEffect transition="in" filter="checkerboard(across)">
                                      <p:cBhvr>
                                        <p:cTn id="33" dur="500"/>
                                        <p:tgtEl>
                                          <p:spTgt spid="143667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1+#ppt_w/2"/>
                                          </p:val>
                                        </p:tav>
                                        <p:tav tm="100000">
                                          <p:val>
                                            <p:strVal val="#ppt_x"/>
                                          </p:val>
                                        </p:tav>
                                      </p:tavLst>
                                    </p:anim>
                                    <p:anim calcmode="lin" valueType="num">
                                      <p:cBhvr additive="base">
                                        <p:cTn id="3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143669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1436694"/>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436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74" grpId="0" animBg="1" autoUpdateAnimBg="0"/>
      <p:bldP spid="1436675" grpId="0" animBg="1" autoUpdateAnimBg="0"/>
      <p:bldP spid="1436682" grpId="0" animBg="1" autoUpdateAnimBg="0"/>
      <p:bldP spid="1436683" grpId="0" animBg="1"/>
      <p:bldP spid="1436684" grpId="0" animBg="1"/>
      <p:bldP spid="1436689" grpId="0" animBg="1"/>
      <p:bldP spid="1436690" grpId="0" animBg="1"/>
      <p:bldP spid="1436691" grpId="0" animBg="1"/>
      <p:bldP spid="1436692" grpId="0" autoUpdateAnimBg="0"/>
      <p:bldP spid="1436693" grpId="0" autoUpdateAnimBg="0"/>
      <p:bldP spid="143669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839788" y="2840038"/>
            <a:ext cx="1066800" cy="457200"/>
          </a:xfrm>
          <a:prstGeom prst="rect">
            <a:avLst/>
          </a:prstGeom>
          <a:gradFill rotWithShape="0">
            <a:gsLst>
              <a:gs pos="0">
                <a:srgbClr val="CC0066"/>
              </a:gs>
              <a:gs pos="100000">
                <a:srgbClr val="5E002F"/>
              </a:gs>
            </a:gsLst>
            <a:path path="shape">
              <a:fillToRect l="50000" t="50000" r="50000" b="50000"/>
            </a:path>
          </a:gradFill>
          <a:ln w="9525">
            <a:solidFill>
              <a:schemeClr val="tx1"/>
            </a:solidFill>
            <a:miter lim="800000"/>
            <a:headEnd/>
            <a:tailEnd/>
          </a:ln>
          <a:effectLst>
            <a:outerShdw dist="107763" dir="2700000" algn="ctr" rotWithShape="0">
              <a:schemeClr val="bg2"/>
            </a:outerShdw>
          </a:effectLst>
        </p:spPr>
        <p:txBody>
          <a:bodyPr wrap="none" anchor="ctr"/>
          <a:lstStyle/>
          <a:p>
            <a:pPr algn="ctr"/>
            <a:r>
              <a:rPr lang="en-US">
                <a:solidFill>
                  <a:schemeClr val="bg1"/>
                </a:solidFill>
                <a:latin typeface="Cambria" pitchFamily="18" charset="0"/>
              </a:rPr>
              <a:t>Inputs</a:t>
            </a:r>
          </a:p>
        </p:txBody>
      </p:sp>
      <p:sp>
        <p:nvSpPr>
          <p:cNvPr id="15363" name="Rectangle 3"/>
          <p:cNvSpPr>
            <a:spLocks noChangeArrowheads="1"/>
          </p:cNvSpPr>
          <p:nvPr/>
        </p:nvSpPr>
        <p:spPr bwMode="auto">
          <a:xfrm>
            <a:off x="2516188" y="2840038"/>
            <a:ext cx="1066800" cy="457200"/>
          </a:xfrm>
          <a:prstGeom prst="rect">
            <a:avLst/>
          </a:prstGeom>
          <a:gradFill rotWithShape="0">
            <a:gsLst>
              <a:gs pos="0">
                <a:srgbClr val="0033CC"/>
              </a:gs>
              <a:gs pos="100000">
                <a:srgbClr val="00185E"/>
              </a:gs>
            </a:gsLst>
            <a:path path="shape">
              <a:fillToRect l="50000" t="50000" r="50000" b="50000"/>
            </a:path>
          </a:gradFill>
          <a:ln w="9525">
            <a:solidFill>
              <a:schemeClr val="tx1"/>
            </a:solidFill>
            <a:miter lim="800000"/>
            <a:headEnd/>
            <a:tailEnd/>
          </a:ln>
          <a:effectLst>
            <a:outerShdw dist="107763" dir="2700000" algn="ctr" rotWithShape="0">
              <a:schemeClr val="bg2"/>
            </a:outerShdw>
          </a:effectLst>
        </p:spPr>
        <p:txBody>
          <a:bodyPr wrap="none" anchor="ctr"/>
          <a:lstStyle/>
          <a:p>
            <a:pPr algn="ctr"/>
            <a:r>
              <a:rPr lang="en-US">
                <a:solidFill>
                  <a:schemeClr val="bg1"/>
                </a:solidFill>
                <a:latin typeface="Cambria" pitchFamily="18" charset="0"/>
              </a:rPr>
              <a:t>Activities</a:t>
            </a:r>
          </a:p>
        </p:txBody>
      </p:sp>
      <p:sp>
        <p:nvSpPr>
          <p:cNvPr id="15364" name="Rectangle 4"/>
          <p:cNvSpPr>
            <a:spLocks noChangeArrowheads="1"/>
          </p:cNvSpPr>
          <p:nvPr/>
        </p:nvSpPr>
        <p:spPr bwMode="auto">
          <a:xfrm>
            <a:off x="4116388" y="2840038"/>
            <a:ext cx="1066800" cy="457200"/>
          </a:xfrm>
          <a:prstGeom prst="rect">
            <a:avLst/>
          </a:prstGeom>
          <a:gradFill rotWithShape="0">
            <a:gsLst>
              <a:gs pos="0">
                <a:srgbClr val="FFFF00"/>
              </a:gs>
              <a:gs pos="100000">
                <a:srgbClr val="767600"/>
              </a:gs>
            </a:gsLst>
            <a:path path="shape">
              <a:fillToRect l="50000" t="50000" r="50000" b="50000"/>
            </a:path>
          </a:gradFill>
          <a:ln w="9525">
            <a:solidFill>
              <a:schemeClr val="tx1"/>
            </a:solidFill>
            <a:miter lim="800000"/>
            <a:headEnd/>
            <a:tailEnd/>
          </a:ln>
          <a:effectLst>
            <a:outerShdw dist="107763" dir="2700000" algn="ctr" rotWithShape="0">
              <a:schemeClr val="bg2"/>
            </a:outerShdw>
          </a:effectLst>
        </p:spPr>
        <p:txBody>
          <a:bodyPr wrap="none" anchor="ctr"/>
          <a:lstStyle/>
          <a:p>
            <a:pPr algn="ctr"/>
            <a:r>
              <a:rPr lang="en-US">
                <a:solidFill>
                  <a:schemeClr val="accent2"/>
                </a:solidFill>
                <a:latin typeface="Cambria" pitchFamily="18" charset="0"/>
              </a:rPr>
              <a:t>Outputs</a:t>
            </a:r>
          </a:p>
        </p:txBody>
      </p:sp>
      <p:sp>
        <p:nvSpPr>
          <p:cNvPr id="15365" name="Rectangle 5"/>
          <p:cNvSpPr>
            <a:spLocks noChangeArrowheads="1"/>
          </p:cNvSpPr>
          <p:nvPr/>
        </p:nvSpPr>
        <p:spPr bwMode="auto">
          <a:xfrm>
            <a:off x="5564188" y="2840038"/>
            <a:ext cx="1524000" cy="457200"/>
          </a:xfrm>
          <a:prstGeom prst="rect">
            <a:avLst/>
          </a:prstGeom>
          <a:gradFill rotWithShape="0">
            <a:gsLst>
              <a:gs pos="0">
                <a:srgbClr val="00CC00"/>
              </a:gs>
              <a:gs pos="100000">
                <a:srgbClr val="005E00"/>
              </a:gs>
            </a:gsLst>
            <a:path path="shape">
              <a:fillToRect l="50000" t="50000" r="50000" b="50000"/>
            </a:path>
          </a:gradFill>
          <a:ln w="9525">
            <a:solidFill>
              <a:schemeClr val="tx1"/>
            </a:solidFill>
            <a:miter lim="800000"/>
            <a:headEnd/>
            <a:tailEnd/>
          </a:ln>
          <a:effectLst>
            <a:outerShdw dist="107763" dir="2700000" algn="ctr" rotWithShape="0">
              <a:schemeClr val="bg2"/>
            </a:outerShdw>
          </a:effectLst>
        </p:spPr>
        <p:txBody>
          <a:bodyPr wrap="none" anchor="ctr"/>
          <a:lstStyle/>
          <a:p>
            <a:pPr algn="ctr"/>
            <a:r>
              <a:rPr lang="en-US">
                <a:solidFill>
                  <a:schemeClr val="bg1"/>
                </a:solidFill>
                <a:latin typeface="Cambria" pitchFamily="18" charset="0"/>
              </a:rPr>
              <a:t>Outcomes</a:t>
            </a:r>
          </a:p>
        </p:txBody>
      </p:sp>
      <p:sp>
        <p:nvSpPr>
          <p:cNvPr id="15366" name="Rectangle 6"/>
          <p:cNvSpPr>
            <a:spLocks noChangeArrowheads="1"/>
          </p:cNvSpPr>
          <p:nvPr/>
        </p:nvSpPr>
        <p:spPr bwMode="auto">
          <a:xfrm>
            <a:off x="7392988" y="2840038"/>
            <a:ext cx="1066800" cy="457200"/>
          </a:xfrm>
          <a:prstGeom prst="rect">
            <a:avLst/>
          </a:prstGeom>
          <a:gradFill rotWithShape="0">
            <a:gsLst>
              <a:gs pos="0">
                <a:srgbClr val="FF3300"/>
              </a:gs>
              <a:gs pos="100000">
                <a:srgbClr val="761800"/>
              </a:gs>
            </a:gsLst>
            <a:path path="shape">
              <a:fillToRect l="50000" t="50000" r="50000" b="50000"/>
            </a:path>
          </a:gradFill>
          <a:ln w="9525">
            <a:solidFill>
              <a:schemeClr val="tx1"/>
            </a:solidFill>
            <a:miter lim="800000"/>
            <a:headEnd/>
            <a:tailEnd/>
          </a:ln>
          <a:effectLst>
            <a:outerShdw dist="107763" dir="2700000" algn="ctr" rotWithShape="0">
              <a:schemeClr val="bg2"/>
            </a:outerShdw>
          </a:effectLst>
        </p:spPr>
        <p:txBody>
          <a:bodyPr wrap="none" anchor="ctr"/>
          <a:lstStyle/>
          <a:p>
            <a:pPr algn="ctr"/>
            <a:r>
              <a:rPr lang="en-US">
                <a:solidFill>
                  <a:schemeClr val="bg1"/>
                </a:solidFill>
                <a:latin typeface="Cambria" pitchFamily="18" charset="0"/>
              </a:rPr>
              <a:t>Impact</a:t>
            </a:r>
          </a:p>
        </p:txBody>
      </p:sp>
      <p:cxnSp>
        <p:nvCxnSpPr>
          <p:cNvPr id="30727" name="AutoShape 7"/>
          <p:cNvCxnSpPr>
            <a:cxnSpLocks noChangeShapeType="1"/>
            <a:stCxn id="15362" idx="3"/>
            <a:endCxn id="15363" idx="1"/>
          </p:cNvCxnSpPr>
          <p:nvPr/>
        </p:nvCxnSpPr>
        <p:spPr bwMode="auto">
          <a:xfrm>
            <a:off x="1906588" y="3068638"/>
            <a:ext cx="609600"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728" name="AutoShape 8"/>
          <p:cNvCxnSpPr>
            <a:cxnSpLocks noChangeShapeType="1"/>
            <a:stCxn id="15363" idx="3"/>
            <a:endCxn id="15364" idx="1"/>
          </p:cNvCxnSpPr>
          <p:nvPr/>
        </p:nvCxnSpPr>
        <p:spPr bwMode="auto">
          <a:xfrm>
            <a:off x="3582988" y="3068638"/>
            <a:ext cx="533400"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729" name="AutoShape 9"/>
          <p:cNvSpPr>
            <a:spLocks noChangeArrowheads="1"/>
          </p:cNvSpPr>
          <p:nvPr/>
        </p:nvSpPr>
        <p:spPr bwMode="auto">
          <a:xfrm>
            <a:off x="5868988" y="3678238"/>
            <a:ext cx="1066800" cy="762000"/>
          </a:xfrm>
          <a:prstGeom prst="flowChartDocument">
            <a:avLst/>
          </a:prstGeom>
          <a:solidFill>
            <a:schemeClr val="accent1"/>
          </a:solidFill>
          <a:ln w="9525">
            <a:solidFill>
              <a:schemeClr val="tx1"/>
            </a:solidFill>
            <a:miter lim="800000"/>
            <a:headEnd/>
            <a:tailEnd/>
          </a:ln>
        </p:spPr>
        <p:txBody>
          <a:bodyPr wrap="none" anchor="ctr"/>
          <a:lstStyle/>
          <a:p>
            <a:pPr algn="ctr"/>
            <a:r>
              <a:rPr lang="en-US" b="1" i="1">
                <a:latin typeface="Cambria" pitchFamily="18" charset="0"/>
              </a:rPr>
              <a:t>Indicators</a:t>
            </a:r>
          </a:p>
        </p:txBody>
      </p:sp>
      <p:cxnSp>
        <p:nvCxnSpPr>
          <p:cNvPr id="30730" name="AutoShape 10"/>
          <p:cNvCxnSpPr>
            <a:cxnSpLocks noChangeShapeType="1"/>
            <a:stCxn id="30729" idx="1"/>
            <a:endCxn id="15364" idx="2"/>
          </p:cNvCxnSpPr>
          <p:nvPr/>
        </p:nvCxnSpPr>
        <p:spPr bwMode="auto">
          <a:xfrm rot="10800000">
            <a:off x="4649788" y="3297238"/>
            <a:ext cx="1219200" cy="76200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30731" name="AutoShape 11"/>
          <p:cNvCxnSpPr>
            <a:cxnSpLocks noChangeShapeType="1"/>
            <a:stCxn id="30729" idx="0"/>
            <a:endCxn id="15365" idx="2"/>
          </p:cNvCxnSpPr>
          <p:nvPr/>
        </p:nvCxnSpPr>
        <p:spPr bwMode="auto">
          <a:xfrm rot="5400000" flipH="1">
            <a:off x="6173788" y="3449638"/>
            <a:ext cx="381000" cy="76200"/>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30732" name="AutoShape 12"/>
          <p:cNvCxnSpPr>
            <a:cxnSpLocks noChangeShapeType="1"/>
            <a:stCxn id="30729" idx="3"/>
            <a:endCxn id="15366" idx="2"/>
          </p:cNvCxnSpPr>
          <p:nvPr/>
        </p:nvCxnSpPr>
        <p:spPr bwMode="auto">
          <a:xfrm flipV="1">
            <a:off x="6935788" y="3297238"/>
            <a:ext cx="990600" cy="76200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30733" name="AutoShape 13"/>
          <p:cNvSpPr>
            <a:spLocks noChangeArrowheads="1"/>
          </p:cNvSpPr>
          <p:nvPr/>
        </p:nvSpPr>
        <p:spPr bwMode="auto">
          <a:xfrm>
            <a:off x="915988" y="4711700"/>
            <a:ext cx="7467600" cy="838200"/>
          </a:xfrm>
          <a:prstGeom prst="upArrowCallout">
            <a:avLst>
              <a:gd name="adj1" fmla="val 222727"/>
              <a:gd name="adj2" fmla="val 222727"/>
              <a:gd name="adj3" fmla="val 16667"/>
              <a:gd name="adj4" fmla="val 66667"/>
            </a:avLst>
          </a:prstGeom>
          <a:gradFill rotWithShape="0">
            <a:gsLst>
              <a:gs pos="0">
                <a:srgbClr val="767647"/>
              </a:gs>
              <a:gs pos="50000">
                <a:srgbClr val="FFFF99"/>
              </a:gs>
              <a:gs pos="100000">
                <a:srgbClr val="767647"/>
              </a:gs>
            </a:gsLst>
            <a:lin ang="5400000" scaled="1"/>
          </a:gradFill>
          <a:ln w="9525">
            <a:solidFill>
              <a:schemeClr val="tx1"/>
            </a:solidFill>
            <a:miter lim="800000"/>
            <a:headEnd/>
            <a:tailEnd/>
          </a:ln>
        </p:spPr>
        <p:txBody>
          <a:bodyPr wrap="none" anchor="ctr"/>
          <a:lstStyle/>
          <a:p>
            <a:pPr algn="ctr"/>
            <a:r>
              <a:rPr lang="en-US" b="1">
                <a:solidFill>
                  <a:srgbClr val="0066FF"/>
                </a:solidFill>
                <a:latin typeface="Cambria" pitchFamily="18" charset="0"/>
              </a:rPr>
              <a:t>Assumptions/Risks</a:t>
            </a:r>
          </a:p>
        </p:txBody>
      </p:sp>
      <p:cxnSp>
        <p:nvCxnSpPr>
          <p:cNvPr id="30734" name="AutoShape 14"/>
          <p:cNvCxnSpPr>
            <a:cxnSpLocks noChangeShapeType="1"/>
          </p:cNvCxnSpPr>
          <p:nvPr/>
        </p:nvCxnSpPr>
        <p:spPr bwMode="auto">
          <a:xfrm flipV="1">
            <a:off x="5259388" y="3068638"/>
            <a:ext cx="381000" cy="762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5" name="AutoShape 15"/>
          <p:cNvCxnSpPr>
            <a:cxnSpLocks noChangeShapeType="1"/>
          </p:cNvCxnSpPr>
          <p:nvPr/>
        </p:nvCxnSpPr>
        <p:spPr bwMode="auto">
          <a:xfrm>
            <a:off x="7088188" y="3144838"/>
            <a:ext cx="3048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736" name="WordArt 16"/>
          <p:cNvSpPr>
            <a:spLocks noChangeArrowheads="1" noChangeShapeType="1" noTextEdit="1"/>
          </p:cNvSpPr>
          <p:nvPr/>
        </p:nvSpPr>
        <p:spPr bwMode="auto">
          <a:xfrm>
            <a:off x="1754188" y="1925638"/>
            <a:ext cx="1228725" cy="314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kern="10">
                <a:solidFill>
                  <a:srgbClr val="0000FF"/>
                </a:solidFill>
                <a:latin typeface="Arial Black"/>
              </a:rPr>
              <a:t>efficiency</a:t>
            </a:r>
          </a:p>
        </p:txBody>
      </p:sp>
      <p:sp>
        <p:nvSpPr>
          <p:cNvPr id="30737" name="WordArt 17"/>
          <p:cNvSpPr>
            <a:spLocks noChangeArrowheads="1" noChangeShapeType="1" noTextEdit="1"/>
          </p:cNvSpPr>
          <p:nvPr/>
        </p:nvSpPr>
        <p:spPr bwMode="auto">
          <a:xfrm>
            <a:off x="6707188" y="1773238"/>
            <a:ext cx="1228725" cy="314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kern="10">
                <a:solidFill>
                  <a:srgbClr val="0000FF"/>
                </a:solidFill>
                <a:latin typeface="Arial Black"/>
              </a:rPr>
              <a:t>effectiveness</a:t>
            </a:r>
          </a:p>
        </p:txBody>
      </p:sp>
      <p:sp>
        <p:nvSpPr>
          <p:cNvPr id="30738" name="AutoShape 18"/>
          <p:cNvSpPr>
            <a:spLocks/>
          </p:cNvSpPr>
          <p:nvPr/>
        </p:nvSpPr>
        <p:spPr bwMode="auto">
          <a:xfrm rot="-5363637">
            <a:off x="5867400" y="403225"/>
            <a:ext cx="381000" cy="3733800"/>
          </a:xfrm>
          <a:prstGeom prst="rightBrace">
            <a:avLst>
              <a:gd name="adj1" fmla="val 81667"/>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mbria" pitchFamily="18" charset="0"/>
            </a:endParaRPr>
          </a:p>
        </p:txBody>
      </p:sp>
      <p:sp>
        <p:nvSpPr>
          <p:cNvPr id="30739" name="AutoShape 19"/>
          <p:cNvSpPr>
            <a:spLocks/>
          </p:cNvSpPr>
          <p:nvPr/>
        </p:nvSpPr>
        <p:spPr bwMode="auto">
          <a:xfrm rot="-5363637">
            <a:off x="3049588" y="630238"/>
            <a:ext cx="381000" cy="3733800"/>
          </a:xfrm>
          <a:prstGeom prst="rightBrace">
            <a:avLst>
              <a:gd name="adj1" fmla="val 81667"/>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mbria" pitchFamily="18" charset="0"/>
            </a:endParaRPr>
          </a:p>
        </p:txBody>
      </p:sp>
      <p:sp>
        <p:nvSpPr>
          <p:cNvPr id="30740" name="Rectangle 20"/>
          <p:cNvSpPr>
            <a:spLocks noGrp="1" noChangeArrowheads="1"/>
          </p:cNvSpPr>
          <p:nvPr>
            <p:ph type="title"/>
          </p:nvPr>
        </p:nvSpPr>
        <p:spPr>
          <a:xfrm>
            <a:off x="457200" y="304800"/>
            <a:ext cx="5410200" cy="1112838"/>
          </a:xfrm>
        </p:spPr>
        <p:txBody>
          <a:bodyPr/>
          <a:lstStyle/>
          <a:p>
            <a:r>
              <a:rPr lang="en-US" altLang="zh-TW" b="1" smtClean="0">
                <a:solidFill>
                  <a:srgbClr val="006699"/>
                </a:solidFill>
                <a:latin typeface="Arial Unicode MS" pitchFamily="34" charset="-128"/>
                <a:ea typeface="PMingLiU" pitchFamily="18" charset="-120"/>
              </a:rPr>
              <a:t>Results-Chain</a:t>
            </a:r>
          </a:p>
        </p:txBody>
      </p:sp>
    </p:spTree>
    <p:extLst>
      <p:ext uri="{BB962C8B-B14F-4D97-AF65-F5344CB8AC3E}">
        <p14:creationId xmlns:p14="http://schemas.microsoft.com/office/powerpoint/2010/main" val="14366177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0770" name="Rectangle 2"/>
          <p:cNvSpPr>
            <a:spLocks noGrp="1" noChangeArrowheads="1"/>
          </p:cNvSpPr>
          <p:nvPr>
            <p:ph type="title"/>
          </p:nvPr>
        </p:nvSpPr>
        <p:spPr>
          <a:xfrm>
            <a:off x="2133600" y="0"/>
            <a:ext cx="5791200" cy="685800"/>
          </a:xfrm>
        </p:spPr>
        <p:txBody>
          <a:bodyPr>
            <a:normAutofit/>
          </a:bodyPr>
          <a:lstStyle/>
          <a:p>
            <a:r>
              <a:rPr lang="en-US" sz="3600" smtClean="0"/>
              <a:t>A Typology for RBM</a:t>
            </a:r>
            <a:endParaRPr lang="en-CA" sz="3600" smtClean="0"/>
          </a:p>
        </p:txBody>
      </p:sp>
      <p:grpSp>
        <p:nvGrpSpPr>
          <p:cNvPr id="2" name="Group 3"/>
          <p:cNvGrpSpPr>
            <a:grpSpLocks/>
          </p:cNvGrpSpPr>
          <p:nvPr/>
        </p:nvGrpSpPr>
        <p:grpSpPr bwMode="auto">
          <a:xfrm>
            <a:off x="381000" y="1752600"/>
            <a:ext cx="1524000" cy="4724400"/>
            <a:chOff x="240" y="1104"/>
            <a:chExt cx="960" cy="2976"/>
          </a:xfrm>
        </p:grpSpPr>
        <p:sp>
          <p:nvSpPr>
            <p:cNvPr id="33844" name="Rectangle 4"/>
            <p:cNvSpPr>
              <a:spLocks noChangeArrowheads="1"/>
            </p:cNvSpPr>
            <p:nvPr/>
          </p:nvSpPr>
          <p:spPr bwMode="auto">
            <a:xfrm>
              <a:off x="240" y="2352"/>
              <a:ext cx="960" cy="48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Outcome</a:t>
              </a:r>
            </a:p>
          </p:txBody>
        </p:sp>
        <p:sp>
          <p:nvSpPr>
            <p:cNvPr id="33845" name="Rectangle 5"/>
            <p:cNvSpPr>
              <a:spLocks noChangeArrowheads="1"/>
            </p:cNvSpPr>
            <p:nvPr/>
          </p:nvSpPr>
          <p:spPr bwMode="auto">
            <a:xfrm>
              <a:off x="240" y="1104"/>
              <a:ext cx="960" cy="48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Impact</a:t>
              </a:r>
            </a:p>
          </p:txBody>
        </p:sp>
        <p:sp>
          <p:nvSpPr>
            <p:cNvPr id="33846" name="Rectangle 6"/>
            <p:cNvSpPr>
              <a:spLocks noChangeArrowheads="1"/>
            </p:cNvSpPr>
            <p:nvPr/>
          </p:nvSpPr>
          <p:spPr bwMode="auto">
            <a:xfrm>
              <a:off x="240" y="2976"/>
              <a:ext cx="960" cy="48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Output</a:t>
              </a:r>
            </a:p>
          </p:txBody>
        </p:sp>
        <p:sp>
          <p:nvSpPr>
            <p:cNvPr id="33847" name="Rectangle 7"/>
            <p:cNvSpPr>
              <a:spLocks noChangeArrowheads="1"/>
            </p:cNvSpPr>
            <p:nvPr/>
          </p:nvSpPr>
          <p:spPr bwMode="auto">
            <a:xfrm>
              <a:off x="240" y="3600"/>
              <a:ext cx="960" cy="48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Activity</a:t>
              </a:r>
            </a:p>
          </p:txBody>
        </p:sp>
      </p:grpSp>
      <p:grpSp>
        <p:nvGrpSpPr>
          <p:cNvPr id="3" name="Group 8"/>
          <p:cNvGrpSpPr>
            <a:grpSpLocks/>
          </p:cNvGrpSpPr>
          <p:nvPr/>
        </p:nvGrpSpPr>
        <p:grpSpPr bwMode="auto">
          <a:xfrm>
            <a:off x="2209800" y="1752600"/>
            <a:ext cx="1524000" cy="4953000"/>
            <a:chOff x="1392" y="1104"/>
            <a:chExt cx="960" cy="3120"/>
          </a:xfrm>
        </p:grpSpPr>
        <p:sp>
          <p:nvSpPr>
            <p:cNvPr id="33840" name="Rectangle 9"/>
            <p:cNvSpPr>
              <a:spLocks noChangeArrowheads="1"/>
            </p:cNvSpPr>
            <p:nvPr/>
          </p:nvSpPr>
          <p:spPr bwMode="auto">
            <a:xfrm>
              <a:off x="1392" y="1104"/>
              <a:ext cx="960" cy="480"/>
            </a:xfrm>
            <a:prstGeom prst="rect">
              <a:avLst/>
            </a:prstGeom>
            <a:solidFill>
              <a:srgbClr val="FFFF00"/>
            </a:solidFill>
            <a:ln w="9525">
              <a:solidFill>
                <a:schemeClr val="tx1"/>
              </a:solidFill>
              <a:miter lim="800000"/>
              <a:headEnd/>
              <a:tailEnd/>
            </a:ln>
          </p:spPr>
          <p:txBody>
            <a:bodyPr lIns="54000" rIns="54000" anchor="ctr"/>
            <a:lstStyle/>
            <a:p>
              <a:r>
                <a:rPr lang="en-GB" sz="1600">
                  <a:solidFill>
                    <a:srgbClr val="000099"/>
                  </a:solidFill>
                  <a:latin typeface="Cambria" pitchFamily="18" charset="0"/>
                </a:rPr>
                <a:t>HIV incidence reduced</a:t>
              </a:r>
            </a:p>
          </p:txBody>
        </p:sp>
        <p:sp>
          <p:nvSpPr>
            <p:cNvPr id="33841" name="Rectangle 10"/>
            <p:cNvSpPr>
              <a:spLocks noChangeArrowheads="1"/>
            </p:cNvSpPr>
            <p:nvPr/>
          </p:nvSpPr>
          <p:spPr bwMode="auto">
            <a:xfrm>
              <a:off x="1392" y="2352"/>
              <a:ext cx="960" cy="480"/>
            </a:xfrm>
            <a:prstGeom prst="rect">
              <a:avLst/>
            </a:prstGeom>
            <a:solidFill>
              <a:srgbClr val="FFFF00"/>
            </a:solidFill>
            <a:ln w="9525">
              <a:solidFill>
                <a:schemeClr val="tx1"/>
              </a:solidFill>
              <a:miter lim="800000"/>
              <a:headEnd/>
              <a:tailEnd/>
            </a:ln>
          </p:spPr>
          <p:txBody>
            <a:bodyPr lIns="54000" rIns="54000" anchor="ctr"/>
            <a:lstStyle/>
            <a:p>
              <a:r>
                <a:rPr lang="en-GB" sz="1600">
                  <a:solidFill>
                    <a:srgbClr val="000099"/>
                  </a:solidFill>
                  <a:latin typeface="Cambria" pitchFamily="18" charset="0"/>
                </a:rPr>
                <a:t>Leadership empowered</a:t>
              </a:r>
            </a:p>
          </p:txBody>
        </p:sp>
        <p:sp>
          <p:nvSpPr>
            <p:cNvPr id="33842" name="Rectangle 11"/>
            <p:cNvSpPr>
              <a:spLocks noChangeArrowheads="1"/>
            </p:cNvSpPr>
            <p:nvPr/>
          </p:nvSpPr>
          <p:spPr bwMode="auto">
            <a:xfrm>
              <a:off x="1392" y="2976"/>
              <a:ext cx="960" cy="480"/>
            </a:xfrm>
            <a:prstGeom prst="rect">
              <a:avLst/>
            </a:prstGeom>
            <a:solidFill>
              <a:srgbClr val="FFFF00"/>
            </a:solidFill>
            <a:ln w="9525">
              <a:solidFill>
                <a:schemeClr val="tx1"/>
              </a:solidFill>
              <a:miter lim="800000"/>
              <a:headEnd/>
              <a:tailEnd/>
            </a:ln>
          </p:spPr>
          <p:txBody>
            <a:bodyPr lIns="54000" rIns="54000" anchor="ctr"/>
            <a:lstStyle/>
            <a:p>
              <a:r>
                <a:rPr lang="en-GB" sz="1600">
                  <a:solidFill>
                    <a:srgbClr val="000099"/>
                  </a:solidFill>
                  <a:latin typeface="Cambria" pitchFamily="18" charset="0"/>
                </a:rPr>
                <a:t>Skills of NAC strengthened</a:t>
              </a:r>
            </a:p>
          </p:txBody>
        </p:sp>
        <p:sp>
          <p:nvSpPr>
            <p:cNvPr id="33843" name="Rectangle 12"/>
            <p:cNvSpPr>
              <a:spLocks noChangeArrowheads="1"/>
            </p:cNvSpPr>
            <p:nvPr/>
          </p:nvSpPr>
          <p:spPr bwMode="auto">
            <a:xfrm>
              <a:off x="1392" y="3600"/>
              <a:ext cx="960" cy="624"/>
            </a:xfrm>
            <a:prstGeom prst="rect">
              <a:avLst/>
            </a:prstGeom>
            <a:solidFill>
              <a:srgbClr val="FFFF00"/>
            </a:solidFill>
            <a:ln w="9525">
              <a:solidFill>
                <a:schemeClr val="tx1"/>
              </a:solidFill>
              <a:miter lim="800000"/>
              <a:headEnd/>
              <a:tailEnd/>
            </a:ln>
          </p:spPr>
          <p:txBody>
            <a:bodyPr lIns="54000" rIns="54000" anchor="ctr"/>
            <a:lstStyle/>
            <a:p>
              <a:r>
                <a:rPr lang="en-GB" sz="1600">
                  <a:solidFill>
                    <a:srgbClr val="000099"/>
                  </a:solidFill>
                  <a:latin typeface="Cambria" pitchFamily="18" charset="0"/>
                </a:rPr>
                <a:t>Train 250 district AIDS officers</a:t>
              </a:r>
            </a:p>
          </p:txBody>
        </p:sp>
      </p:grpSp>
      <p:grpSp>
        <p:nvGrpSpPr>
          <p:cNvPr id="4" name="Group 13"/>
          <p:cNvGrpSpPr>
            <a:grpSpLocks/>
          </p:cNvGrpSpPr>
          <p:nvPr/>
        </p:nvGrpSpPr>
        <p:grpSpPr bwMode="auto">
          <a:xfrm>
            <a:off x="381000" y="762000"/>
            <a:ext cx="6934200" cy="762000"/>
            <a:chOff x="240" y="672"/>
            <a:chExt cx="4368" cy="480"/>
          </a:xfrm>
        </p:grpSpPr>
        <p:sp>
          <p:nvSpPr>
            <p:cNvPr id="33835" name="Rectangle 14"/>
            <p:cNvSpPr>
              <a:spLocks noChangeArrowheads="1"/>
            </p:cNvSpPr>
            <p:nvPr/>
          </p:nvSpPr>
          <p:spPr bwMode="auto">
            <a:xfrm>
              <a:off x="240" y="672"/>
              <a:ext cx="960" cy="48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Results</a:t>
              </a:r>
            </a:p>
          </p:txBody>
        </p:sp>
        <p:sp>
          <p:nvSpPr>
            <p:cNvPr id="33836" name="Rectangle 15"/>
            <p:cNvSpPr>
              <a:spLocks noChangeArrowheads="1"/>
            </p:cNvSpPr>
            <p:nvPr/>
          </p:nvSpPr>
          <p:spPr bwMode="auto">
            <a:xfrm>
              <a:off x="1392" y="672"/>
              <a:ext cx="960" cy="480"/>
            </a:xfrm>
            <a:prstGeom prst="rect">
              <a:avLst/>
            </a:prstGeom>
            <a:solidFill>
              <a:srgbClr val="FFFF00"/>
            </a:solidFill>
            <a:ln w="9525">
              <a:solidFill>
                <a:schemeClr val="tx1"/>
              </a:solidFill>
              <a:miter lim="800000"/>
              <a:headEnd/>
              <a:tailEnd/>
            </a:ln>
          </p:spPr>
          <p:txBody>
            <a:bodyPr anchor="ctr"/>
            <a:lstStyle/>
            <a:p>
              <a:r>
                <a:rPr lang="en-GB" sz="2400">
                  <a:latin typeface="Cambria" pitchFamily="18" charset="0"/>
                </a:rPr>
                <a:t>Like…</a:t>
              </a:r>
            </a:p>
          </p:txBody>
        </p:sp>
        <p:sp>
          <p:nvSpPr>
            <p:cNvPr id="33837" name="Rectangle 16"/>
            <p:cNvSpPr>
              <a:spLocks noChangeArrowheads="1"/>
            </p:cNvSpPr>
            <p:nvPr/>
          </p:nvSpPr>
          <p:spPr bwMode="auto">
            <a:xfrm>
              <a:off x="2544" y="672"/>
              <a:ext cx="960" cy="480"/>
            </a:xfrm>
            <a:prstGeom prst="rect">
              <a:avLst/>
            </a:prstGeom>
            <a:solidFill>
              <a:schemeClr val="bg1"/>
            </a:solidFill>
            <a:ln w="9525">
              <a:solidFill>
                <a:schemeClr val="tx1"/>
              </a:solidFill>
              <a:miter lim="800000"/>
              <a:headEnd/>
              <a:tailEnd/>
            </a:ln>
          </p:spPr>
          <p:txBody>
            <a:bodyPr lIns="18000" rIns="18000" anchor="ctr"/>
            <a:lstStyle/>
            <a:p>
              <a:r>
                <a:rPr lang="en-GB" sz="2400">
                  <a:latin typeface="Cambria" pitchFamily="18" charset="0"/>
                </a:rPr>
                <a:t>  Focus      </a:t>
              </a:r>
            </a:p>
          </p:txBody>
        </p:sp>
        <p:sp>
          <p:nvSpPr>
            <p:cNvPr id="33838" name="AutoShape 17"/>
            <p:cNvSpPr>
              <a:spLocks noChangeArrowheads="1"/>
            </p:cNvSpPr>
            <p:nvPr/>
          </p:nvSpPr>
          <p:spPr bwMode="auto">
            <a:xfrm>
              <a:off x="3216" y="816"/>
              <a:ext cx="192" cy="192"/>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latin typeface="Cambria" pitchFamily="18" charset="0"/>
              </a:endParaRPr>
            </a:p>
          </p:txBody>
        </p:sp>
        <p:sp>
          <p:nvSpPr>
            <p:cNvPr id="33839" name="Rectangle 18"/>
            <p:cNvSpPr>
              <a:spLocks noChangeArrowheads="1"/>
            </p:cNvSpPr>
            <p:nvPr/>
          </p:nvSpPr>
          <p:spPr bwMode="auto">
            <a:xfrm>
              <a:off x="3648" y="672"/>
              <a:ext cx="960" cy="480"/>
            </a:xfrm>
            <a:prstGeom prst="rect">
              <a:avLst/>
            </a:prstGeom>
            <a:solidFill>
              <a:srgbClr val="00FF00"/>
            </a:solidFill>
            <a:ln w="9525">
              <a:solidFill>
                <a:schemeClr val="tx1"/>
              </a:solidFill>
              <a:miter lim="800000"/>
              <a:headEnd/>
              <a:tailEnd/>
            </a:ln>
          </p:spPr>
          <p:txBody>
            <a:bodyPr lIns="18000" rIns="18000" anchor="ctr"/>
            <a:lstStyle/>
            <a:p>
              <a:r>
                <a:rPr lang="en-GB" sz="2400">
                  <a:latin typeface="Cambria" pitchFamily="18" charset="0"/>
                </a:rPr>
                <a:t>@</a:t>
              </a:r>
            </a:p>
            <a:p>
              <a:r>
                <a:rPr lang="en-GB" sz="2400">
                  <a:latin typeface="Cambria" pitchFamily="18" charset="0"/>
                </a:rPr>
                <a:t>Timeframe      </a:t>
              </a:r>
            </a:p>
          </p:txBody>
        </p:sp>
      </p:grpSp>
      <p:grpSp>
        <p:nvGrpSpPr>
          <p:cNvPr id="5" name="Group 19"/>
          <p:cNvGrpSpPr>
            <a:grpSpLocks/>
          </p:cNvGrpSpPr>
          <p:nvPr/>
        </p:nvGrpSpPr>
        <p:grpSpPr bwMode="auto">
          <a:xfrm>
            <a:off x="5791200" y="1752600"/>
            <a:ext cx="1524000" cy="4724400"/>
            <a:chOff x="3648" y="1104"/>
            <a:chExt cx="960" cy="2976"/>
          </a:xfrm>
        </p:grpSpPr>
        <p:sp>
          <p:nvSpPr>
            <p:cNvPr id="33831" name="Rectangle 20"/>
            <p:cNvSpPr>
              <a:spLocks noChangeArrowheads="1"/>
            </p:cNvSpPr>
            <p:nvPr/>
          </p:nvSpPr>
          <p:spPr bwMode="auto">
            <a:xfrm>
              <a:off x="3648" y="3600"/>
              <a:ext cx="960" cy="480"/>
            </a:xfrm>
            <a:prstGeom prst="rect">
              <a:avLst/>
            </a:prstGeom>
            <a:solidFill>
              <a:srgbClr val="00FF00"/>
            </a:solidFill>
            <a:ln w="9525">
              <a:solidFill>
                <a:schemeClr val="tx1"/>
              </a:solidFill>
              <a:miter lim="800000"/>
              <a:headEnd/>
              <a:tailEnd/>
            </a:ln>
          </p:spPr>
          <p:txBody>
            <a:bodyPr lIns="18000" rIns="18000" anchor="ctr"/>
            <a:lstStyle/>
            <a:p>
              <a:r>
                <a:rPr lang="en-GB" sz="2400">
                  <a:latin typeface="Cambria" pitchFamily="18" charset="0"/>
                </a:rPr>
                <a:t>    &lt;1 yr      </a:t>
              </a:r>
            </a:p>
          </p:txBody>
        </p:sp>
        <p:sp>
          <p:nvSpPr>
            <p:cNvPr id="33832" name="Rectangle 21"/>
            <p:cNvSpPr>
              <a:spLocks noChangeArrowheads="1"/>
            </p:cNvSpPr>
            <p:nvPr/>
          </p:nvSpPr>
          <p:spPr bwMode="auto">
            <a:xfrm>
              <a:off x="3648" y="2976"/>
              <a:ext cx="960" cy="480"/>
            </a:xfrm>
            <a:prstGeom prst="rect">
              <a:avLst/>
            </a:prstGeom>
            <a:solidFill>
              <a:srgbClr val="00FF00"/>
            </a:solidFill>
            <a:ln w="9525">
              <a:solidFill>
                <a:schemeClr val="tx1"/>
              </a:solidFill>
              <a:miter lim="800000"/>
              <a:headEnd/>
              <a:tailEnd/>
            </a:ln>
          </p:spPr>
          <p:txBody>
            <a:bodyPr lIns="18000" rIns="18000" anchor="ctr"/>
            <a:lstStyle/>
            <a:p>
              <a:r>
                <a:rPr lang="en-GB" sz="2400">
                  <a:latin typeface="Cambria" pitchFamily="18" charset="0"/>
                </a:rPr>
                <a:t>    &lt;3 yrs      </a:t>
              </a:r>
            </a:p>
          </p:txBody>
        </p:sp>
        <p:sp>
          <p:nvSpPr>
            <p:cNvPr id="33833" name="Rectangle 22"/>
            <p:cNvSpPr>
              <a:spLocks noChangeArrowheads="1"/>
            </p:cNvSpPr>
            <p:nvPr/>
          </p:nvSpPr>
          <p:spPr bwMode="auto">
            <a:xfrm>
              <a:off x="3648" y="2352"/>
              <a:ext cx="960" cy="480"/>
            </a:xfrm>
            <a:prstGeom prst="rect">
              <a:avLst/>
            </a:prstGeom>
            <a:solidFill>
              <a:srgbClr val="00FF00"/>
            </a:solidFill>
            <a:ln w="9525">
              <a:solidFill>
                <a:schemeClr val="tx1"/>
              </a:solidFill>
              <a:miter lim="800000"/>
              <a:headEnd/>
              <a:tailEnd/>
            </a:ln>
          </p:spPr>
          <p:txBody>
            <a:bodyPr lIns="18000" rIns="18000" anchor="ctr"/>
            <a:lstStyle/>
            <a:p>
              <a:r>
                <a:rPr lang="en-GB" sz="2400">
                  <a:latin typeface="Cambria" pitchFamily="18" charset="0"/>
                </a:rPr>
                <a:t>      5 yrs      </a:t>
              </a:r>
            </a:p>
          </p:txBody>
        </p:sp>
        <p:sp>
          <p:nvSpPr>
            <p:cNvPr id="33834" name="Rectangle 23"/>
            <p:cNvSpPr>
              <a:spLocks noChangeArrowheads="1"/>
            </p:cNvSpPr>
            <p:nvPr/>
          </p:nvSpPr>
          <p:spPr bwMode="auto">
            <a:xfrm>
              <a:off x="3648" y="1104"/>
              <a:ext cx="960" cy="480"/>
            </a:xfrm>
            <a:prstGeom prst="rect">
              <a:avLst/>
            </a:prstGeom>
            <a:solidFill>
              <a:srgbClr val="00FF00"/>
            </a:solidFill>
            <a:ln w="9525">
              <a:solidFill>
                <a:schemeClr val="tx1"/>
              </a:solidFill>
              <a:miter lim="800000"/>
              <a:headEnd/>
              <a:tailEnd/>
            </a:ln>
          </p:spPr>
          <p:txBody>
            <a:bodyPr lIns="18000" rIns="18000" anchor="ctr"/>
            <a:lstStyle/>
            <a:p>
              <a:r>
                <a:rPr lang="en-GB" sz="2400">
                  <a:latin typeface="Cambria" pitchFamily="18" charset="0"/>
                </a:rPr>
                <a:t>   5-10 yrs      </a:t>
              </a:r>
            </a:p>
          </p:txBody>
        </p:sp>
      </p:grpSp>
      <p:grpSp>
        <p:nvGrpSpPr>
          <p:cNvPr id="6" name="Group 24"/>
          <p:cNvGrpSpPr>
            <a:grpSpLocks/>
          </p:cNvGrpSpPr>
          <p:nvPr/>
        </p:nvGrpSpPr>
        <p:grpSpPr bwMode="auto">
          <a:xfrm>
            <a:off x="7402513" y="1143000"/>
            <a:ext cx="1752600" cy="5410200"/>
            <a:chOff x="4663" y="720"/>
            <a:chExt cx="1104" cy="3408"/>
          </a:xfrm>
        </p:grpSpPr>
        <p:sp>
          <p:nvSpPr>
            <p:cNvPr id="33827" name="AutoShape 25"/>
            <p:cNvSpPr>
              <a:spLocks noChangeArrowheads="1"/>
            </p:cNvSpPr>
            <p:nvPr/>
          </p:nvSpPr>
          <p:spPr bwMode="auto">
            <a:xfrm rot="10800000">
              <a:off x="4704" y="720"/>
              <a:ext cx="912" cy="3408"/>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latin typeface="Cambria" pitchFamily="18" charset="0"/>
              </a:endParaRPr>
            </a:p>
          </p:txBody>
        </p:sp>
        <p:sp>
          <p:nvSpPr>
            <p:cNvPr id="33828" name="Text Box 26"/>
            <p:cNvSpPr txBox="1">
              <a:spLocks noChangeArrowheads="1"/>
            </p:cNvSpPr>
            <p:nvPr/>
          </p:nvSpPr>
          <p:spPr bwMode="auto">
            <a:xfrm rot="20037">
              <a:off x="4847" y="901"/>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sz="2000"/>
                <a:t>more</a:t>
              </a:r>
              <a:endParaRPr lang="en-CA" sz="2000"/>
            </a:p>
          </p:txBody>
        </p:sp>
        <p:sp>
          <p:nvSpPr>
            <p:cNvPr id="33829" name="Text Box 27"/>
            <p:cNvSpPr txBox="1">
              <a:spLocks noChangeArrowheads="1"/>
            </p:cNvSpPr>
            <p:nvPr/>
          </p:nvSpPr>
          <p:spPr bwMode="auto">
            <a:xfrm rot="-58905">
              <a:off x="4896" y="3552"/>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sz="2000"/>
                <a:t>less</a:t>
              </a:r>
              <a:endParaRPr lang="en-CA" sz="2000"/>
            </a:p>
          </p:txBody>
        </p:sp>
        <p:sp>
          <p:nvSpPr>
            <p:cNvPr id="33830" name="Text Box 28"/>
            <p:cNvSpPr txBox="1">
              <a:spLocks noChangeArrowheads="1"/>
            </p:cNvSpPr>
            <p:nvPr/>
          </p:nvSpPr>
          <p:spPr bwMode="auto">
            <a:xfrm rot="-1341054">
              <a:off x="4663" y="2111"/>
              <a:ext cx="110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sz="2000"/>
                <a:t>Collective Accountability</a:t>
              </a:r>
              <a:endParaRPr lang="en-CA" sz="2000"/>
            </a:p>
          </p:txBody>
        </p:sp>
      </p:grpSp>
      <p:grpSp>
        <p:nvGrpSpPr>
          <p:cNvPr id="7" name="Group 29"/>
          <p:cNvGrpSpPr>
            <a:grpSpLocks/>
          </p:cNvGrpSpPr>
          <p:nvPr/>
        </p:nvGrpSpPr>
        <p:grpSpPr bwMode="auto">
          <a:xfrm>
            <a:off x="4038600" y="1752600"/>
            <a:ext cx="1600200" cy="4038600"/>
            <a:chOff x="2544" y="1104"/>
            <a:chExt cx="1008" cy="2544"/>
          </a:xfrm>
        </p:grpSpPr>
        <p:sp>
          <p:nvSpPr>
            <p:cNvPr id="33824" name="Rectangle 30"/>
            <p:cNvSpPr>
              <a:spLocks noChangeArrowheads="1"/>
            </p:cNvSpPr>
            <p:nvPr/>
          </p:nvSpPr>
          <p:spPr bwMode="auto">
            <a:xfrm>
              <a:off x="2544" y="2352"/>
              <a:ext cx="960" cy="480"/>
            </a:xfrm>
            <a:prstGeom prst="rect">
              <a:avLst/>
            </a:prstGeom>
            <a:solidFill>
              <a:schemeClr val="bg1"/>
            </a:solidFill>
            <a:ln w="9525">
              <a:solidFill>
                <a:schemeClr val="tx1"/>
              </a:solidFill>
              <a:miter lim="800000"/>
              <a:headEnd/>
              <a:tailEnd/>
            </a:ln>
          </p:spPr>
          <p:txBody>
            <a:bodyPr lIns="18000" rIns="18000" anchor="ctr"/>
            <a:lstStyle/>
            <a:p>
              <a:r>
                <a:rPr lang="en-GB" sz="2400">
                  <a:solidFill>
                    <a:srgbClr val="0000FF"/>
                  </a:solidFill>
                  <a:latin typeface="Cambria" pitchFamily="18" charset="0"/>
                </a:rPr>
                <a:t>  </a:t>
              </a:r>
              <a:r>
                <a:rPr lang="en-GB" sz="1600">
                  <a:solidFill>
                    <a:srgbClr val="0000FF"/>
                  </a:solidFill>
                  <a:latin typeface="Cambria" pitchFamily="18" charset="0"/>
                </a:rPr>
                <a:t>Institutional/ Behavioural</a:t>
              </a:r>
              <a:r>
                <a:rPr lang="en-GB" sz="2400">
                  <a:solidFill>
                    <a:srgbClr val="0000FF"/>
                  </a:solidFill>
                  <a:latin typeface="Cambria" pitchFamily="18" charset="0"/>
                </a:rPr>
                <a:t>     </a:t>
              </a:r>
            </a:p>
          </p:txBody>
        </p:sp>
        <p:sp>
          <p:nvSpPr>
            <p:cNvPr id="33825" name="Rectangle 31"/>
            <p:cNvSpPr>
              <a:spLocks noChangeArrowheads="1"/>
            </p:cNvSpPr>
            <p:nvPr/>
          </p:nvSpPr>
          <p:spPr bwMode="auto">
            <a:xfrm>
              <a:off x="2544" y="2976"/>
              <a:ext cx="1008" cy="672"/>
            </a:xfrm>
            <a:prstGeom prst="rect">
              <a:avLst/>
            </a:prstGeom>
            <a:solidFill>
              <a:schemeClr val="bg1"/>
            </a:solidFill>
            <a:ln w="9525">
              <a:solidFill>
                <a:schemeClr val="tx1"/>
              </a:solidFill>
              <a:miter lim="800000"/>
              <a:headEnd/>
              <a:tailEnd/>
            </a:ln>
          </p:spPr>
          <p:txBody>
            <a:bodyPr lIns="18000" rIns="18000"/>
            <a:lstStyle/>
            <a:p>
              <a:r>
                <a:rPr lang="en-GB" sz="1600">
                  <a:solidFill>
                    <a:srgbClr val="0000FF"/>
                  </a:solidFill>
                  <a:latin typeface="Cambria" pitchFamily="18" charset="0"/>
                </a:rPr>
                <a:t>Operational/ skills, abilities, products &amp; services</a:t>
              </a:r>
            </a:p>
          </p:txBody>
        </p:sp>
        <p:sp>
          <p:nvSpPr>
            <p:cNvPr id="33826" name="Rectangle 32"/>
            <p:cNvSpPr>
              <a:spLocks noChangeArrowheads="1"/>
            </p:cNvSpPr>
            <p:nvPr/>
          </p:nvSpPr>
          <p:spPr bwMode="auto">
            <a:xfrm>
              <a:off x="2544" y="1104"/>
              <a:ext cx="960" cy="480"/>
            </a:xfrm>
            <a:prstGeom prst="rect">
              <a:avLst/>
            </a:prstGeom>
            <a:solidFill>
              <a:schemeClr val="bg1"/>
            </a:solidFill>
            <a:ln w="9525">
              <a:solidFill>
                <a:schemeClr val="tx1"/>
              </a:solidFill>
              <a:miter lim="800000"/>
              <a:headEnd/>
              <a:tailEnd/>
            </a:ln>
          </p:spPr>
          <p:txBody>
            <a:bodyPr lIns="18000" rIns="18000" anchor="ctr"/>
            <a:lstStyle/>
            <a:p>
              <a:r>
                <a:rPr lang="en-GB" sz="2400">
                  <a:solidFill>
                    <a:srgbClr val="0000FF"/>
                  </a:solidFill>
                  <a:latin typeface="Cambria" pitchFamily="18" charset="0"/>
                </a:rPr>
                <a:t>  Human!      </a:t>
              </a:r>
            </a:p>
          </p:txBody>
        </p:sp>
      </p:grpSp>
      <p:grpSp>
        <p:nvGrpSpPr>
          <p:cNvPr id="8" name="Group 33"/>
          <p:cNvGrpSpPr>
            <a:grpSpLocks/>
          </p:cNvGrpSpPr>
          <p:nvPr/>
        </p:nvGrpSpPr>
        <p:grpSpPr bwMode="auto">
          <a:xfrm>
            <a:off x="533400" y="2438400"/>
            <a:ext cx="1143000" cy="3352800"/>
            <a:chOff x="336" y="1536"/>
            <a:chExt cx="720" cy="2112"/>
          </a:xfrm>
        </p:grpSpPr>
        <p:sp>
          <p:nvSpPr>
            <p:cNvPr id="33818" name="AutoShape 34"/>
            <p:cNvSpPr>
              <a:spLocks noChangeArrowheads="1"/>
            </p:cNvSpPr>
            <p:nvPr/>
          </p:nvSpPr>
          <p:spPr bwMode="auto">
            <a:xfrm rot="-10740144">
              <a:off x="336" y="2784"/>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33819" name="AutoShape 35"/>
            <p:cNvSpPr>
              <a:spLocks noChangeArrowheads="1"/>
            </p:cNvSpPr>
            <p:nvPr/>
          </p:nvSpPr>
          <p:spPr bwMode="auto">
            <a:xfrm rot="-10740144">
              <a:off x="336" y="3408"/>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33820" name="AutoShape 36"/>
            <p:cNvSpPr>
              <a:spLocks noChangeArrowheads="1"/>
            </p:cNvSpPr>
            <p:nvPr/>
          </p:nvSpPr>
          <p:spPr bwMode="auto">
            <a:xfrm rot="-10740144">
              <a:off x="336" y="1536"/>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33821" name="AutoShape 37"/>
            <p:cNvSpPr>
              <a:spLocks noChangeArrowheads="1"/>
            </p:cNvSpPr>
            <p:nvPr/>
          </p:nvSpPr>
          <p:spPr bwMode="auto">
            <a:xfrm>
              <a:off x="816" y="3408"/>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33822" name="AutoShape 38"/>
            <p:cNvSpPr>
              <a:spLocks noChangeArrowheads="1"/>
            </p:cNvSpPr>
            <p:nvPr/>
          </p:nvSpPr>
          <p:spPr bwMode="auto">
            <a:xfrm>
              <a:off x="816" y="2784"/>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33823" name="AutoShape 39"/>
            <p:cNvSpPr>
              <a:spLocks noChangeArrowheads="1"/>
            </p:cNvSpPr>
            <p:nvPr/>
          </p:nvSpPr>
          <p:spPr bwMode="auto">
            <a:xfrm>
              <a:off x="816" y="1536"/>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grpSp>
      <p:grpSp>
        <p:nvGrpSpPr>
          <p:cNvPr id="9" name="Group 40"/>
          <p:cNvGrpSpPr>
            <a:grpSpLocks/>
          </p:cNvGrpSpPr>
          <p:nvPr/>
        </p:nvGrpSpPr>
        <p:grpSpPr bwMode="auto">
          <a:xfrm>
            <a:off x="381000" y="2667000"/>
            <a:ext cx="6934200" cy="1143000"/>
            <a:chOff x="240" y="1680"/>
            <a:chExt cx="4368" cy="720"/>
          </a:xfrm>
        </p:grpSpPr>
        <p:sp>
          <p:nvSpPr>
            <p:cNvPr id="33810" name="Rectangle 41"/>
            <p:cNvSpPr>
              <a:spLocks noChangeArrowheads="1"/>
            </p:cNvSpPr>
            <p:nvPr/>
          </p:nvSpPr>
          <p:spPr bwMode="auto">
            <a:xfrm>
              <a:off x="240" y="1728"/>
              <a:ext cx="960" cy="48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Outcome</a:t>
              </a:r>
            </a:p>
          </p:txBody>
        </p:sp>
        <p:sp>
          <p:nvSpPr>
            <p:cNvPr id="33811" name="Rectangle 42"/>
            <p:cNvSpPr>
              <a:spLocks noChangeArrowheads="1"/>
            </p:cNvSpPr>
            <p:nvPr/>
          </p:nvSpPr>
          <p:spPr bwMode="auto">
            <a:xfrm>
              <a:off x="1392" y="1728"/>
              <a:ext cx="960" cy="480"/>
            </a:xfrm>
            <a:prstGeom prst="rect">
              <a:avLst/>
            </a:prstGeom>
            <a:solidFill>
              <a:srgbClr val="FFFF00"/>
            </a:solidFill>
            <a:ln w="9525">
              <a:solidFill>
                <a:schemeClr val="tx1"/>
              </a:solidFill>
              <a:miter lim="800000"/>
              <a:headEnd/>
              <a:tailEnd/>
            </a:ln>
          </p:spPr>
          <p:txBody>
            <a:bodyPr lIns="54000" rIns="54000" anchor="ctr"/>
            <a:lstStyle/>
            <a:p>
              <a:r>
                <a:rPr lang="en-GB" sz="1600">
                  <a:latin typeface="Cambria" pitchFamily="18" charset="0"/>
                </a:rPr>
                <a:t>Response brought to scale</a:t>
              </a:r>
            </a:p>
          </p:txBody>
        </p:sp>
        <p:sp>
          <p:nvSpPr>
            <p:cNvPr id="33812" name="Rectangle 43"/>
            <p:cNvSpPr>
              <a:spLocks noChangeArrowheads="1"/>
            </p:cNvSpPr>
            <p:nvPr/>
          </p:nvSpPr>
          <p:spPr bwMode="auto">
            <a:xfrm>
              <a:off x="2544" y="1728"/>
              <a:ext cx="960" cy="480"/>
            </a:xfrm>
            <a:prstGeom prst="rect">
              <a:avLst/>
            </a:prstGeom>
            <a:solidFill>
              <a:schemeClr val="bg1"/>
            </a:solidFill>
            <a:ln w="9525">
              <a:solidFill>
                <a:schemeClr val="tx1"/>
              </a:solidFill>
              <a:miter lim="800000"/>
              <a:headEnd/>
              <a:tailEnd/>
            </a:ln>
          </p:spPr>
          <p:txBody>
            <a:bodyPr lIns="18000" rIns="18000" anchor="ctr"/>
            <a:lstStyle/>
            <a:p>
              <a:r>
                <a:rPr lang="en-GB" sz="2400">
                  <a:latin typeface="Cambria" pitchFamily="18" charset="0"/>
                </a:rPr>
                <a:t>  </a:t>
              </a:r>
              <a:r>
                <a:rPr lang="en-GB" sz="1600">
                  <a:latin typeface="Cambria" pitchFamily="18" charset="0"/>
                </a:rPr>
                <a:t>Institutional/ Behavioural</a:t>
              </a:r>
              <a:r>
                <a:rPr lang="en-GB" sz="2400">
                  <a:latin typeface="Cambria" pitchFamily="18" charset="0"/>
                </a:rPr>
                <a:t>     </a:t>
              </a:r>
            </a:p>
          </p:txBody>
        </p:sp>
        <p:sp>
          <p:nvSpPr>
            <p:cNvPr id="33813" name="Rectangle 44"/>
            <p:cNvSpPr>
              <a:spLocks noChangeArrowheads="1"/>
            </p:cNvSpPr>
            <p:nvPr/>
          </p:nvSpPr>
          <p:spPr bwMode="auto">
            <a:xfrm>
              <a:off x="3648" y="1728"/>
              <a:ext cx="960" cy="480"/>
            </a:xfrm>
            <a:prstGeom prst="rect">
              <a:avLst/>
            </a:prstGeom>
            <a:solidFill>
              <a:srgbClr val="00FF00"/>
            </a:solidFill>
            <a:ln w="9525">
              <a:solidFill>
                <a:schemeClr val="tx1"/>
              </a:solidFill>
              <a:miter lim="800000"/>
              <a:headEnd/>
              <a:tailEnd/>
            </a:ln>
          </p:spPr>
          <p:txBody>
            <a:bodyPr lIns="18000" rIns="18000" anchor="ctr"/>
            <a:lstStyle/>
            <a:p>
              <a:r>
                <a:rPr lang="en-GB" sz="2400">
                  <a:latin typeface="Cambria" pitchFamily="18" charset="0"/>
                </a:rPr>
                <a:t>      5 yrs      </a:t>
              </a:r>
            </a:p>
          </p:txBody>
        </p:sp>
        <p:sp>
          <p:nvSpPr>
            <p:cNvPr id="33814" name="AutoShape 45"/>
            <p:cNvSpPr>
              <a:spLocks noChangeArrowheads="1"/>
            </p:cNvSpPr>
            <p:nvPr/>
          </p:nvSpPr>
          <p:spPr bwMode="auto">
            <a:xfrm rot="-10740144">
              <a:off x="336" y="2160"/>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33815" name="AutoShape 46"/>
            <p:cNvSpPr>
              <a:spLocks noChangeArrowheads="1"/>
            </p:cNvSpPr>
            <p:nvPr/>
          </p:nvSpPr>
          <p:spPr bwMode="auto">
            <a:xfrm>
              <a:off x="816" y="2160"/>
              <a:ext cx="240" cy="240"/>
            </a:xfrm>
            <a:prstGeom prst="upArrow">
              <a:avLst>
                <a:gd name="adj1" fmla="val 50000"/>
                <a:gd name="adj2" fmla="val 43056"/>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33816" name="Text Box 47"/>
            <p:cNvSpPr txBox="1">
              <a:spLocks noChangeArrowheads="1"/>
            </p:cNvSpPr>
            <p:nvPr/>
          </p:nvSpPr>
          <p:spPr bwMode="auto">
            <a:xfrm rot="-1608087">
              <a:off x="1104" y="1785"/>
              <a:ext cx="384"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then</a:t>
              </a:r>
              <a:endParaRPr lang="en-CA"/>
            </a:p>
          </p:txBody>
        </p:sp>
        <p:sp>
          <p:nvSpPr>
            <p:cNvPr id="33817" name="Text Box 48"/>
            <p:cNvSpPr txBox="1">
              <a:spLocks noChangeArrowheads="1"/>
            </p:cNvSpPr>
            <p:nvPr/>
          </p:nvSpPr>
          <p:spPr bwMode="auto">
            <a:xfrm rot="-1533015">
              <a:off x="2256" y="1680"/>
              <a:ext cx="288"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if</a:t>
              </a:r>
              <a:endParaRPr lang="en-CA"/>
            </a:p>
          </p:txBody>
        </p:sp>
      </p:grpSp>
      <p:grpSp>
        <p:nvGrpSpPr>
          <p:cNvPr id="10" name="Group 49"/>
          <p:cNvGrpSpPr>
            <a:grpSpLocks/>
          </p:cNvGrpSpPr>
          <p:nvPr/>
        </p:nvGrpSpPr>
        <p:grpSpPr bwMode="auto">
          <a:xfrm>
            <a:off x="1676400" y="1905000"/>
            <a:ext cx="2362200" cy="4495800"/>
            <a:chOff x="1056" y="1200"/>
            <a:chExt cx="1488" cy="2832"/>
          </a:xfrm>
        </p:grpSpPr>
        <p:sp>
          <p:nvSpPr>
            <p:cNvPr id="33804" name="Text Box 50"/>
            <p:cNvSpPr txBox="1">
              <a:spLocks noChangeArrowheads="1"/>
            </p:cNvSpPr>
            <p:nvPr/>
          </p:nvSpPr>
          <p:spPr bwMode="auto">
            <a:xfrm rot="-1533015">
              <a:off x="2208" y="2304"/>
              <a:ext cx="288"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if</a:t>
              </a:r>
              <a:endParaRPr lang="en-CA"/>
            </a:p>
          </p:txBody>
        </p:sp>
        <p:sp>
          <p:nvSpPr>
            <p:cNvPr id="33805" name="Text Box 51"/>
            <p:cNvSpPr txBox="1">
              <a:spLocks noChangeArrowheads="1"/>
            </p:cNvSpPr>
            <p:nvPr/>
          </p:nvSpPr>
          <p:spPr bwMode="auto">
            <a:xfrm rot="-1533015">
              <a:off x="2256" y="3072"/>
              <a:ext cx="288"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if</a:t>
              </a:r>
              <a:endParaRPr lang="en-CA"/>
            </a:p>
          </p:txBody>
        </p:sp>
        <p:sp>
          <p:nvSpPr>
            <p:cNvPr id="33806" name="Text Box 52"/>
            <p:cNvSpPr txBox="1">
              <a:spLocks noChangeArrowheads="1"/>
            </p:cNvSpPr>
            <p:nvPr/>
          </p:nvSpPr>
          <p:spPr bwMode="auto">
            <a:xfrm rot="-1533015">
              <a:off x="2256" y="3801"/>
              <a:ext cx="288"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if</a:t>
              </a:r>
              <a:endParaRPr lang="en-CA"/>
            </a:p>
          </p:txBody>
        </p:sp>
        <p:sp>
          <p:nvSpPr>
            <p:cNvPr id="33807" name="Text Box 53"/>
            <p:cNvSpPr txBox="1">
              <a:spLocks noChangeArrowheads="1"/>
            </p:cNvSpPr>
            <p:nvPr/>
          </p:nvSpPr>
          <p:spPr bwMode="auto">
            <a:xfrm rot="-1608087">
              <a:off x="1104" y="2457"/>
              <a:ext cx="384"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then</a:t>
              </a:r>
              <a:endParaRPr lang="en-CA"/>
            </a:p>
          </p:txBody>
        </p:sp>
        <p:sp>
          <p:nvSpPr>
            <p:cNvPr id="33808" name="Text Box 54"/>
            <p:cNvSpPr txBox="1">
              <a:spLocks noChangeArrowheads="1"/>
            </p:cNvSpPr>
            <p:nvPr/>
          </p:nvSpPr>
          <p:spPr bwMode="auto">
            <a:xfrm rot="-1608087">
              <a:off x="1056" y="3177"/>
              <a:ext cx="384"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then</a:t>
              </a:r>
              <a:endParaRPr lang="en-CA"/>
            </a:p>
          </p:txBody>
        </p:sp>
        <p:sp>
          <p:nvSpPr>
            <p:cNvPr id="33809" name="Text Box 55"/>
            <p:cNvSpPr txBox="1">
              <a:spLocks noChangeArrowheads="1"/>
            </p:cNvSpPr>
            <p:nvPr/>
          </p:nvSpPr>
          <p:spPr bwMode="auto">
            <a:xfrm rot="-1608087">
              <a:off x="1056" y="1200"/>
              <a:ext cx="384" cy="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en-US"/>
                <a:t>then</a:t>
              </a:r>
              <a:endParaRPr lang="en-CA"/>
            </a:p>
          </p:txBody>
        </p:sp>
      </p:grpSp>
    </p:spTree>
    <p:extLst>
      <p:ext uri="{BB962C8B-B14F-4D97-AF65-F5344CB8AC3E}">
        <p14:creationId xmlns:p14="http://schemas.microsoft.com/office/powerpoint/2010/main" val="114808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zh-TW" b="1" smtClean="0">
                <a:solidFill>
                  <a:srgbClr val="0099FF"/>
                </a:solidFill>
                <a:latin typeface="Georgia" pitchFamily="18" charset="0"/>
                <a:ea typeface="PMingLiU" pitchFamily="18" charset="-120"/>
              </a:rPr>
              <a:t>Why RBM?</a:t>
            </a:r>
          </a:p>
        </p:txBody>
      </p:sp>
      <p:sp>
        <p:nvSpPr>
          <p:cNvPr id="39939" name="Rectangle 3"/>
          <p:cNvSpPr>
            <a:spLocks noGrp="1" noChangeArrowheads="1"/>
          </p:cNvSpPr>
          <p:nvPr>
            <p:ph type="body" idx="1"/>
          </p:nvPr>
        </p:nvSpPr>
        <p:spPr>
          <a:xfrm>
            <a:off x="381000" y="1828800"/>
            <a:ext cx="8458200" cy="4525963"/>
          </a:xfrm>
        </p:spPr>
        <p:txBody>
          <a:bodyPr/>
          <a:lstStyle/>
          <a:p>
            <a:pPr marL="609600" indent="-609600" algn="ctr">
              <a:buFontTx/>
              <a:buNone/>
            </a:pPr>
            <a:r>
              <a:rPr lang="en-GB" sz="4000" b="1" i="1" smtClean="0">
                <a:latin typeface="Garamond" pitchFamily="18" charset="0"/>
              </a:rPr>
              <a:t>It provides a </a:t>
            </a:r>
            <a:r>
              <a:rPr lang="en-GB" sz="4000" b="1" i="1" u="sng" smtClean="0">
                <a:latin typeface="Garamond" pitchFamily="18" charset="0"/>
              </a:rPr>
              <a:t>coherent framework </a:t>
            </a:r>
            <a:r>
              <a:rPr lang="en-GB" sz="4000" b="1" i="1" smtClean="0">
                <a:latin typeface="Garamond" pitchFamily="18" charset="0"/>
              </a:rPr>
              <a:t>for </a:t>
            </a:r>
          </a:p>
          <a:p>
            <a:pPr marL="609600" indent="-609600" algn="ctr">
              <a:buFontTx/>
              <a:buNone/>
            </a:pPr>
            <a:r>
              <a:rPr lang="en-GB" sz="4000" b="1" i="1" smtClean="0">
                <a:latin typeface="Garamond" pitchFamily="18" charset="0"/>
              </a:rPr>
              <a:t>strategic </a:t>
            </a:r>
            <a:r>
              <a:rPr lang="en-GB" sz="4000" b="1" i="1" u="sng" smtClean="0">
                <a:latin typeface="Garamond" pitchFamily="18" charset="0"/>
              </a:rPr>
              <a:t>planning and management</a:t>
            </a:r>
            <a:r>
              <a:rPr lang="en-GB" sz="4000" b="1" i="1" smtClean="0">
                <a:latin typeface="Garamond" pitchFamily="18" charset="0"/>
              </a:rPr>
              <a:t> based on </a:t>
            </a:r>
          </a:p>
          <a:p>
            <a:pPr marL="609600" indent="-609600" algn="ctr">
              <a:buFontTx/>
              <a:buNone/>
            </a:pPr>
            <a:r>
              <a:rPr lang="en-GB" sz="4000" b="1" i="1" u="sng" smtClean="0">
                <a:latin typeface="Garamond" pitchFamily="18" charset="0"/>
              </a:rPr>
              <a:t>learning and accountability.</a:t>
            </a:r>
            <a:endParaRPr lang="en-US" altLang="zh-TW" sz="4000" b="1" u="sng" smtClean="0">
              <a:latin typeface="Garamond" pitchFamily="18" charset="0"/>
              <a:ea typeface="PMingLiU" pitchFamily="18" charset="-120"/>
            </a:endParaRPr>
          </a:p>
        </p:txBody>
      </p:sp>
    </p:spTree>
    <p:extLst>
      <p:ext uri="{BB962C8B-B14F-4D97-AF65-F5344CB8AC3E}">
        <p14:creationId xmlns:p14="http://schemas.microsoft.com/office/powerpoint/2010/main" val="2259854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88011" y="1550894"/>
            <a:ext cx="2209800" cy="276999"/>
          </a:xfrm>
          <a:prstGeom prst="rect">
            <a:avLst/>
          </a:prstGeom>
          <a:solidFill>
            <a:srgbClr val="FFFF00"/>
          </a:solidFill>
        </p:spPr>
        <p:txBody>
          <a:bodyPr wrap="square" rtlCol="0">
            <a:spAutoFit/>
          </a:bodyPr>
          <a:lstStyle/>
          <a:p>
            <a:r>
              <a:rPr lang="km-KH" sz="1200" dirty="0" smtClean="0"/>
              <a:t>ចំនួនអ្នកផ្ទុកមេរោគអេដស៏</a:t>
            </a:r>
            <a:endParaRPr lang="en-US" sz="1200" dirty="0"/>
          </a:p>
        </p:txBody>
      </p:sp>
      <p:sp>
        <p:nvSpPr>
          <p:cNvPr id="5" name="TextBox 4"/>
          <p:cNvSpPr txBox="1"/>
          <p:nvPr/>
        </p:nvSpPr>
        <p:spPr>
          <a:xfrm>
            <a:off x="5273817" y="2286000"/>
            <a:ext cx="2209800" cy="276999"/>
          </a:xfrm>
          <a:prstGeom prst="rect">
            <a:avLst/>
          </a:prstGeom>
          <a:solidFill>
            <a:srgbClr val="FFFF00"/>
          </a:solidFill>
        </p:spPr>
        <p:txBody>
          <a:bodyPr wrap="square" rtlCol="0">
            <a:spAutoFit/>
          </a:bodyPr>
          <a:lstStyle/>
          <a:p>
            <a:r>
              <a:rPr lang="km-KH" sz="1200" dirty="0" smtClean="0"/>
              <a:t>ចំនួនស្រ្តីផ្ទុកមេរោគអេដស៏</a:t>
            </a:r>
            <a:endParaRPr lang="en-US" sz="1200" dirty="0"/>
          </a:p>
        </p:txBody>
      </p:sp>
      <p:sp>
        <p:nvSpPr>
          <p:cNvPr id="6" name="TextBox 5"/>
          <p:cNvSpPr txBox="1"/>
          <p:nvPr/>
        </p:nvSpPr>
        <p:spPr>
          <a:xfrm>
            <a:off x="5284276" y="2923401"/>
            <a:ext cx="2209800" cy="276999"/>
          </a:xfrm>
          <a:prstGeom prst="rect">
            <a:avLst/>
          </a:prstGeom>
          <a:solidFill>
            <a:srgbClr val="FFFF00"/>
          </a:solidFill>
        </p:spPr>
        <p:txBody>
          <a:bodyPr wrap="square" rtlCol="0">
            <a:spAutoFit/>
          </a:bodyPr>
          <a:lstStyle/>
          <a:p>
            <a:r>
              <a:rPr lang="km-KH" sz="1200" dirty="0"/>
              <a:t>ករណីឆ្លងមេរោគអេដស៏ថ្មី</a:t>
            </a:r>
            <a:endParaRPr lang="en-US" sz="1200" dirty="0"/>
          </a:p>
        </p:txBody>
      </p:sp>
      <p:sp>
        <p:nvSpPr>
          <p:cNvPr id="7" name="TextBox 6"/>
          <p:cNvSpPr txBox="1"/>
          <p:nvPr/>
        </p:nvSpPr>
        <p:spPr>
          <a:xfrm>
            <a:off x="5286517" y="3505200"/>
            <a:ext cx="2197100" cy="646331"/>
          </a:xfrm>
          <a:prstGeom prst="rect">
            <a:avLst/>
          </a:prstGeom>
          <a:solidFill>
            <a:srgbClr val="FFFF00"/>
          </a:solidFill>
        </p:spPr>
        <p:txBody>
          <a:bodyPr wrap="square" rtlCol="0">
            <a:spAutoFit/>
          </a:bodyPr>
          <a:lstStyle/>
          <a:p>
            <a:r>
              <a:rPr lang="km-KH" sz="1200" dirty="0" smtClean="0"/>
              <a:t>ចំនួនស្រ្តីមានផ្ទៃពោះទទួលការព្យាបាលដើម្បីបង្ការការចំឡងមេរោគអេដស៏ទៅកូន</a:t>
            </a:r>
            <a:endParaRPr lang="en-US" sz="1200" dirty="0"/>
          </a:p>
        </p:txBody>
      </p:sp>
      <p:sp>
        <p:nvSpPr>
          <p:cNvPr id="8" name="TextBox 7"/>
          <p:cNvSpPr txBox="1"/>
          <p:nvPr/>
        </p:nvSpPr>
        <p:spPr>
          <a:xfrm>
            <a:off x="5292493" y="4948535"/>
            <a:ext cx="2191124" cy="461665"/>
          </a:xfrm>
          <a:prstGeom prst="rect">
            <a:avLst/>
          </a:prstGeom>
          <a:solidFill>
            <a:srgbClr val="FFFF00"/>
          </a:solidFill>
        </p:spPr>
        <p:txBody>
          <a:bodyPr wrap="square" rtlCol="0">
            <a:spAutoFit/>
          </a:bodyPr>
          <a:lstStyle/>
          <a:p>
            <a:r>
              <a:rPr lang="km-KH" sz="1200" dirty="0" smtClean="0"/>
              <a:t>អ្នកជំងឺអេដស៏អាយុលើស១៥ឆ្នាំដែលបានទទួលថ្នាំ</a:t>
            </a:r>
            <a:r>
              <a:rPr lang="en-US" sz="1200" dirty="0" smtClean="0"/>
              <a:t>ARV</a:t>
            </a:r>
            <a:endParaRPr lang="en-US" sz="1200" dirty="0"/>
          </a:p>
        </p:txBody>
      </p:sp>
      <p:sp>
        <p:nvSpPr>
          <p:cNvPr id="9" name="TextBox 8"/>
          <p:cNvSpPr txBox="1"/>
          <p:nvPr/>
        </p:nvSpPr>
        <p:spPr>
          <a:xfrm>
            <a:off x="5286517" y="4367573"/>
            <a:ext cx="2211294" cy="461665"/>
          </a:xfrm>
          <a:prstGeom prst="rect">
            <a:avLst/>
          </a:prstGeom>
          <a:solidFill>
            <a:srgbClr val="FFFF00"/>
          </a:solidFill>
        </p:spPr>
        <p:txBody>
          <a:bodyPr wrap="square" rtlCol="0">
            <a:spAutoFit/>
          </a:bodyPr>
          <a:lstStyle/>
          <a:p>
            <a:r>
              <a:rPr lang="km-KH" sz="1200" dirty="0" smtClean="0"/>
              <a:t>អ្នកជំងឺអេដស៏អាយុលើស១៥ឆ្នាំដែលត្រូវទទួលថ្នាំ</a:t>
            </a:r>
            <a:r>
              <a:rPr lang="en-US" sz="1200" dirty="0" smtClean="0"/>
              <a:t>ARV</a:t>
            </a:r>
            <a:endParaRPr lang="en-US" sz="1200" dirty="0"/>
          </a:p>
        </p:txBody>
      </p:sp>
      <p:sp>
        <p:nvSpPr>
          <p:cNvPr id="10" name="TextBox 9"/>
          <p:cNvSpPr txBox="1"/>
          <p:nvPr/>
        </p:nvSpPr>
        <p:spPr>
          <a:xfrm>
            <a:off x="5286517" y="6015335"/>
            <a:ext cx="2197100" cy="276999"/>
          </a:xfrm>
          <a:prstGeom prst="rect">
            <a:avLst/>
          </a:prstGeom>
          <a:solidFill>
            <a:srgbClr val="FFFF00"/>
          </a:solidFill>
        </p:spPr>
        <p:txBody>
          <a:bodyPr wrap="square" rtlCol="0">
            <a:spAutoFit/>
          </a:bodyPr>
          <a:lstStyle/>
          <a:p>
            <a:r>
              <a:rPr lang="km-KH" sz="1200" dirty="0" smtClean="0"/>
              <a:t>ករណីស្លាប់ដោយជំងឺអេដស៏</a:t>
            </a:r>
            <a:endParaRPr lang="en-US" sz="1200" dirty="0"/>
          </a:p>
        </p:txBody>
      </p:sp>
      <p:sp>
        <p:nvSpPr>
          <p:cNvPr id="11" name="Rectangle 10"/>
          <p:cNvSpPr/>
          <p:nvPr/>
        </p:nvSpPr>
        <p:spPr>
          <a:xfrm>
            <a:off x="1311417" y="1550894"/>
            <a:ext cx="3352800" cy="39677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52600" y="2147501"/>
            <a:ext cx="2924317" cy="337116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86117" y="2424500"/>
            <a:ext cx="2590800" cy="30941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19717" y="1593190"/>
            <a:ext cx="457200" cy="554311"/>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67317" y="5847269"/>
            <a:ext cx="609600" cy="797796"/>
          </a:xfrm>
          <a:prstGeom prst="rect">
            <a:avLst/>
          </a:prstGeom>
          <a:solidFill>
            <a:schemeClr val="tx1">
              <a:lumMod val="85000"/>
              <a:lumOff val="1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74011" y="1549400"/>
            <a:ext cx="1112789" cy="276999"/>
          </a:xfrm>
          <a:prstGeom prst="rect">
            <a:avLst/>
          </a:prstGeom>
          <a:solidFill>
            <a:srgbClr val="FFFF00"/>
          </a:solidFill>
        </p:spPr>
        <p:txBody>
          <a:bodyPr wrap="square" rtlCol="0">
            <a:spAutoFit/>
          </a:bodyPr>
          <a:lstStyle/>
          <a:p>
            <a:r>
              <a:rPr lang="en-US" sz="1200" dirty="0" smtClean="0"/>
              <a:t>76,000</a:t>
            </a:r>
            <a:r>
              <a:rPr lang="km-KH" sz="1200" dirty="0" smtClean="0"/>
              <a:t>នាក់</a:t>
            </a:r>
            <a:endParaRPr lang="en-US" sz="1200" dirty="0"/>
          </a:p>
        </p:txBody>
      </p:sp>
      <p:sp>
        <p:nvSpPr>
          <p:cNvPr id="20" name="TextBox 19"/>
          <p:cNvSpPr txBox="1"/>
          <p:nvPr/>
        </p:nvSpPr>
        <p:spPr>
          <a:xfrm>
            <a:off x="7543800" y="2284506"/>
            <a:ext cx="1112789" cy="276999"/>
          </a:xfrm>
          <a:prstGeom prst="rect">
            <a:avLst/>
          </a:prstGeom>
          <a:solidFill>
            <a:srgbClr val="FFFF00"/>
          </a:solidFill>
        </p:spPr>
        <p:txBody>
          <a:bodyPr wrap="square" rtlCol="0">
            <a:spAutoFit/>
          </a:bodyPr>
          <a:lstStyle/>
          <a:p>
            <a:r>
              <a:rPr lang="en-US" sz="1200" dirty="0" smtClean="0"/>
              <a:t>39,000</a:t>
            </a:r>
            <a:r>
              <a:rPr lang="km-KH" sz="1200" dirty="0" smtClean="0"/>
              <a:t>នាក់</a:t>
            </a:r>
            <a:endParaRPr lang="en-US" sz="1200" dirty="0"/>
          </a:p>
        </p:txBody>
      </p:sp>
      <p:sp>
        <p:nvSpPr>
          <p:cNvPr id="21" name="TextBox 20"/>
          <p:cNvSpPr txBox="1"/>
          <p:nvPr/>
        </p:nvSpPr>
        <p:spPr>
          <a:xfrm>
            <a:off x="7570276" y="2921907"/>
            <a:ext cx="1112789" cy="276999"/>
          </a:xfrm>
          <a:prstGeom prst="rect">
            <a:avLst/>
          </a:prstGeom>
          <a:solidFill>
            <a:srgbClr val="FFFF00"/>
          </a:solidFill>
        </p:spPr>
        <p:txBody>
          <a:bodyPr wrap="square" rtlCol="0">
            <a:spAutoFit/>
          </a:bodyPr>
          <a:lstStyle/>
          <a:p>
            <a:r>
              <a:rPr lang="en-US" sz="1200" dirty="0" smtClean="0"/>
              <a:t>1,400</a:t>
            </a:r>
            <a:r>
              <a:rPr lang="km-KH" sz="1200" dirty="0" smtClean="0"/>
              <a:t>នាក់</a:t>
            </a:r>
            <a:endParaRPr lang="en-US" sz="1200" dirty="0"/>
          </a:p>
        </p:txBody>
      </p:sp>
      <p:sp>
        <p:nvSpPr>
          <p:cNvPr id="22" name="TextBox 21"/>
          <p:cNvSpPr txBox="1"/>
          <p:nvPr/>
        </p:nvSpPr>
        <p:spPr>
          <a:xfrm>
            <a:off x="7572517" y="3706906"/>
            <a:ext cx="1106394" cy="276999"/>
          </a:xfrm>
          <a:prstGeom prst="rect">
            <a:avLst/>
          </a:prstGeom>
          <a:solidFill>
            <a:srgbClr val="FFFF00"/>
          </a:solidFill>
        </p:spPr>
        <p:txBody>
          <a:bodyPr wrap="square" rtlCol="0">
            <a:spAutoFit/>
          </a:bodyPr>
          <a:lstStyle/>
          <a:p>
            <a:r>
              <a:rPr lang="en-US" sz="1200" dirty="0" smtClean="0"/>
              <a:t>1,058</a:t>
            </a:r>
            <a:r>
              <a:rPr lang="km-KH" sz="1200" dirty="0" smtClean="0"/>
              <a:t>នាក់</a:t>
            </a:r>
            <a:endParaRPr lang="en-US" sz="1200" dirty="0"/>
          </a:p>
        </p:txBody>
      </p:sp>
      <p:sp>
        <p:nvSpPr>
          <p:cNvPr id="23" name="TextBox 22"/>
          <p:cNvSpPr txBox="1"/>
          <p:nvPr/>
        </p:nvSpPr>
        <p:spPr>
          <a:xfrm>
            <a:off x="7578493" y="5048641"/>
            <a:ext cx="1103385" cy="276999"/>
          </a:xfrm>
          <a:prstGeom prst="rect">
            <a:avLst/>
          </a:prstGeom>
          <a:solidFill>
            <a:srgbClr val="FFFF00"/>
          </a:solidFill>
        </p:spPr>
        <p:txBody>
          <a:bodyPr wrap="square" rtlCol="0">
            <a:spAutoFit/>
          </a:bodyPr>
          <a:lstStyle/>
          <a:p>
            <a:r>
              <a:rPr lang="en-US" sz="1200" dirty="0" smtClean="0"/>
              <a:t>44,318</a:t>
            </a:r>
            <a:r>
              <a:rPr lang="km-KH" sz="1200" dirty="0" smtClean="0"/>
              <a:t>នាក់</a:t>
            </a:r>
            <a:endParaRPr lang="en-US" sz="1200" dirty="0"/>
          </a:p>
        </p:txBody>
      </p:sp>
      <p:sp>
        <p:nvSpPr>
          <p:cNvPr id="24" name="TextBox 23"/>
          <p:cNvSpPr txBox="1"/>
          <p:nvPr/>
        </p:nvSpPr>
        <p:spPr>
          <a:xfrm>
            <a:off x="7572517" y="4440198"/>
            <a:ext cx="1113542" cy="276999"/>
          </a:xfrm>
          <a:prstGeom prst="rect">
            <a:avLst/>
          </a:prstGeom>
          <a:solidFill>
            <a:srgbClr val="FFFF00"/>
          </a:solidFill>
        </p:spPr>
        <p:txBody>
          <a:bodyPr wrap="square" rtlCol="0">
            <a:spAutoFit/>
          </a:bodyPr>
          <a:lstStyle/>
          <a:p>
            <a:r>
              <a:rPr lang="en-US" sz="1200" dirty="0" smtClean="0"/>
              <a:t>54,000</a:t>
            </a:r>
            <a:r>
              <a:rPr lang="km-KH" sz="1200" dirty="0" smtClean="0"/>
              <a:t>នាក់</a:t>
            </a:r>
            <a:endParaRPr lang="en-US" sz="1200" dirty="0"/>
          </a:p>
        </p:txBody>
      </p:sp>
      <p:sp>
        <p:nvSpPr>
          <p:cNvPr id="25" name="TextBox 24"/>
          <p:cNvSpPr txBox="1"/>
          <p:nvPr/>
        </p:nvSpPr>
        <p:spPr>
          <a:xfrm>
            <a:off x="7572517" y="6013841"/>
            <a:ext cx="1106394" cy="276999"/>
          </a:xfrm>
          <a:prstGeom prst="rect">
            <a:avLst/>
          </a:prstGeom>
          <a:solidFill>
            <a:srgbClr val="FFFF00"/>
          </a:solidFill>
        </p:spPr>
        <p:txBody>
          <a:bodyPr wrap="square" rtlCol="0">
            <a:spAutoFit/>
          </a:bodyPr>
          <a:lstStyle/>
          <a:p>
            <a:r>
              <a:rPr lang="en-US" sz="1200" dirty="0" smtClean="0"/>
              <a:t>2,700</a:t>
            </a:r>
            <a:r>
              <a:rPr lang="km-KH" sz="1200" dirty="0" smtClean="0"/>
              <a:t>នាក់</a:t>
            </a:r>
            <a:endParaRPr lang="en-US" sz="1200" dirty="0"/>
          </a:p>
        </p:txBody>
      </p:sp>
      <p:cxnSp>
        <p:nvCxnSpPr>
          <p:cNvPr id="27" name="Straight Connector 26"/>
          <p:cNvCxnSpPr/>
          <p:nvPr/>
        </p:nvCxnSpPr>
        <p:spPr>
          <a:xfrm>
            <a:off x="3140217" y="1689393"/>
            <a:ext cx="2133600" cy="0"/>
          </a:xfrm>
          <a:prstGeom prst="line">
            <a:avLst/>
          </a:prstGeom>
          <a:ln>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4" idx="3"/>
            <a:endCxn id="6" idx="1"/>
          </p:cNvCxnSpPr>
          <p:nvPr/>
        </p:nvCxnSpPr>
        <p:spPr>
          <a:xfrm>
            <a:off x="4676917" y="1870346"/>
            <a:ext cx="607359" cy="1191555"/>
          </a:xfrm>
          <a:prstGeom prst="bentConnector3">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0" idx="1"/>
          </p:cNvCxnSpPr>
          <p:nvPr/>
        </p:nvCxnSpPr>
        <p:spPr>
          <a:xfrm flipH="1" flipV="1">
            <a:off x="4448317" y="6152340"/>
            <a:ext cx="838200" cy="1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1828800" y="4598404"/>
            <a:ext cx="344501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55" r="32998" b="18126"/>
          <a:stretch/>
        </p:blipFill>
        <p:spPr bwMode="auto">
          <a:xfrm>
            <a:off x="2086117" y="2423006"/>
            <a:ext cx="2578100" cy="30956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08600" y="5486400"/>
            <a:ext cx="2191124" cy="461665"/>
          </a:xfrm>
          <a:prstGeom prst="rect">
            <a:avLst/>
          </a:prstGeom>
          <a:solidFill>
            <a:srgbClr val="FFFF00"/>
          </a:solidFill>
        </p:spPr>
        <p:txBody>
          <a:bodyPr wrap="square" rtlCol="0">
            <a:spAutoFit/>
          </a:bodyPr>
          <a:lstStyle/>
          <a:p>
            <a:r>
              <a:rPr lang="km-KH" sz="1200" dirty="0" smtClean="0">
                <a:solidFill>
                  <a:srgbClr val="FF0000"/>
                </a:solidFill>
              </a:rPr>
              <a:t>គ្រួសារដែលរងប៉េះពាល់ដោយជំងឺអេដស៏ដែលទទួលស្បៀង</a:t>
            </a:r>
            <a:endParaRPr lang="en-US" sz="1200" dirty="0">
              <a:solidFill>
                <a:srgbClr val="FF0000"/>
              </a:solidFill>
            </a:endParaRPr>
          </a:p>
        </p:txBody>
      </p:sp>
      <p:sp>
        <p:nvSpPr>
          <p:cNvPr id="33" name="TextBox 32"/>
          <p:cNvSpPr txBox="1"/>
          <p:nvPr/>
        </p:nvSpPr>
        <p:spPr>
          <a:xfrm>
            <a:off x="7583415" y="5590401"/>
            <a:ext cx="1103385" cy="276999"/>
          </a:xfrm>
          <a:prstGeom prst="rect">
            <a:avLst/>
          </a:prstGeom>
          <a:solidFill>
            <a:srgbClr val="FFFF00"/>
          </a:solidFill>
        </p:spPr>
        <p:txBody>
          <a:bodyPr wrap="square" rtlCol="0">
            <a:spAutoFit/>
          </a:bodyPr>
          <a:lstStyle/>
          <a:p>
            <a:r>
              <a:rPr lang="en-US" sz="1200" dirty="0" smtClean="0">
                <a:solidFill>
                  <a:srgbClr val="FF0000"/>
                </a:solidFill>
              </a:rPr>
              <a:t>0</a:t>
            </a:r>
            <a:r>
              <a:rPr lang="km-KH" sz="1200" dirty="0" smtClean="0">
                <a:solidFill>
                  <a:srgbClr val="FF0000"/>
                </a:solidFill>
              </a:rPr>
              <a:t>?គ្រួសារ</a:t>
            </a:r>
            <a:endParaRPr lang="en-US" sz="1200" dirty="0">
              <a:solidFill>
                <a:srgbClr val="FF0000"/>
              </a:solidFill>
            </a:endParaRPr>
          </a:p>
        </p:txBody>
      </p:sp>
      <p:cxnSp>
        <p:nvCxnSpPr>
          <p:cNvPr id="47" name="Straight Arrow Connector 46"/>
          <p:cNvCxnSpPr>
            <a:stCxn id="8" idx="1"/>
          </p:cNvCxnSpPr>
          <p:nvPr/>
        </p:nvCxnSpPr>
        <p:spPr>
          <a:xfrm flipH="1" flipV="1">
            <a:off x="4067317" y="5179367"/>
            <a:ext cx="122517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32" idx="1"/>
          </p:cNvCxnSpPr>
          <p:nvPr/>
        </p:nvCxnSpPr>
        <p:spPr>
          <a:xfrm rot="10800000">
            <a:off x="4219718" y="5325641"/>
            <a:ext cx="1088883" cy="39159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itle 1"/>
          <p:cNvSpPr>
            <a:spLocks noGrp="1"/>
          </p:cNvSpPr>
          <p:nvPr>
            <p:ph type="title"/>
          </p:nvPr>
        </p:nvSpPr>
        <p:spPr/>
        <p:txBody>
          <a:bodyPr>
            <a:normAutofit/>
          </a:bodyPr>
          <a:lstStyle/>
          <a:p>
            <a:r>
              <a:rPr lang="km-KH" sz="2800" dirty="0" smtClean="0">
                <a:latin typeface="Khmer OS System" pitchFamily="2" charset="0"/>
                <a:cs typeface="Khmer OS System" pitchFamily="2" charset="0"/>
              </a:rPr>
              <a:t>បច្ចុប្បន្នភាពនៃការរាលដាលជំងឺអេដស៏នៅកម្ពុជា</a:t>
            </a:r>
            <a:endParaRPr lang="en-US" sz="2800" dirty="0">
              <a:latin typeface="Khmer OS System" pitchFamily="2" charset="0"/>
              <a:cs typeface="Khmer OS System" pitchFamily="2" charset="0"/>
            </a:endParaRPr>
          </a:p>
        </p:txBody>
      </p:sp>
      <p:sp>
        <p:nvSpPr>
          <p:cNvPr id="37" name="Rectangle 36"/>
          <p:cNvSpPr/>
          <p:nvPr/>
        </p:nvSpPr>
        <p:spPr>
          <a:xfrm>
            <a:off x="152400" y="1549400"/>
            <a:ext cx="1092200" cy="396777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053435" y="3692524"/>
            <a:ext cx="1610781" cy="182614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720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m-KH" sz="2800" dirty="0" smtClean="0">
                <a:latin typeface="Khmer OS System" pitchFamily="2" charset="0"/>
                <a:cs typeface="Khmer OS System" pitchFamily="2" charset="0"/>
              </a:rPr>
              <a:t>បច្ចុប្បន្នភាពនៃការរាលដាលជំងឺអេដស៏នៅកម្ពុជា</a:t>
            </a:r>
            <a:endParaRPr lang="en-US" sz="2800" dirty="0">
              <a:latin typeface="Khmer OS System" pitchFamily="2" charset="0"/>
              <a:cs typeface="Khmer OS System" pitchFamily="2" charset="0"/>
            </a:endParaRPr>
          </a:p>
        </p:txBody>
      </p:sp>
      <p:sp>
        <p:nvSpPr>
          <p:cNvPr id="4" name="TextBox 3"/>
          <p:cNvSpPr txBox="1"/>
          <p:nvPr/>
        </p:nvSpPr>
        <p:spPr>
          <a:xfrm>
            <a:off x="5288011" y="1550894"/>
            <a:ext cx="2209800" cy="276999"/>
          </a:xfrm>
          <a:prstGeom prst="rect">
            <a:avLst/>
          </a:prstGeom>
          <a:solidFill>
            <a:srgbClr val="FFFF00"/>
          </a:solidFill>
        </p:spPr>
        <p:txBody>
          <a:bodyPr wrap="square" rtlCol="0">
            <a:spAutoFit/>
          </a:bodyPr>
          <a:lstStyle/>
          <a:p>
            <a:r>
              <a:rPr lang="km-KH" sz="1200" dirty="0" smtClean="0"/>
              <a:t>ចំនួនអ្នកផ្ទុកមេរោគអេដស៏</a:t>
            </a:r>
            <a:endParaRPr lang="en-US" sz="1200" dirty="0"/>
          </a:p>
        </p:txBody>
      </p:sp>
      <p:sp>
        <p:nvSpPr>
          <p:cNvPr id="5" name="TextBox 4"/>
          <p:cNvSpPr txBox="1"/>
          <p:nvPr/>
        </p:nvSpPr>
        <p:spPr>
          <a:xfrm>
            <a:off x="5273817" y="2286000"/>
            <a:ext cx="2209800" cy="276999"/>
          </a:xfrm>
          <a:prstGeom prst="rect">
            <a:avLst/>
          </a:prstGeom>
          <a:solidFill>
            <a:srgbClr val="FFFF00"/>
          </a:solidFill>
        </p:spPr>
        <p:txBody>
          <a:bodyPr wrap="square" rtlCol="0">
            <a:spAutoFit/>
          </a:bodyPr>
          <a:lstStyle/>
          <a:p>
            <a:r>
              <a:rPr lang="km-KH" sz="1200" dirty="0" smtClean="0"/>
              <a:t>ចំនួនស្រ្តីផ្ទុកមេរោគអេដស៏</a:t>
            </a:r>
            <a:endParaRPr lang="en-US" sz="1200" dirty="0"/>
          </a:p>
        </p:txBody>
      </p:sp>
      <p:sp>
        <p:nvSpPr>
          <p:cNvPr id="6" name="TextBox 5"/>
          <p:cNvSpPr txBox="1"/>
          <p:nvPr/>
        </p:nvSpPr>
        <p:spPr>
          <a:xfrm>
            <a:off x="5284276" y="2923401"/>
            <a:ext cx="2209800" cy="276999"/>
          </a:xfrm>
          <a:prstGeom prst="rect">
            <a:avLst/>
          </a:prstGeom>
          <a:solidFill>
            <a:srgbClr val="FFFF00"/>
          </a:solidFill>
        </p:spPr>
        <p:txBody>
          <a:bodyPr wrap="square" rtlCol="0">
            <a:spAutoFit/>
          </a:bodyPr>
          <a:lstStyle/>
          <a:p>
            <a:r>
              <a:rPr lang="km-KH" sz="1200" dirty="0"/>
              <a:t>ករណីឆ្លងមេរោគអេដស៏ថ្មី</a:t>
            </a:r>
            <a:endParaRPr lang="en-US" sz="1200" dirty="0"/>
          </a:p>
        </p:txBody>
      </p:sp>
      <p:sp>
        <p:nvSpPr>
          <p:cNvPr id="7" name="TextBox 6"/>
          <p:cNvSpPr txBox="1"/>
          <p:nvPr/>
        </p:nvSpPr>
        <p:spPr>
          <a:xfrm>
            <a:off x="5286517" y="3505200"/>
            <a:ext cx="2197100" cy="646331"/>
          </a:xfrm>
          <a:prstGeom prst="rect">
            <a:avLst/>
          </a:prstGeom>
          <a:solidFill>
            <a:srgbClr val="FFFF00"/>
          </a:solidFill>
        </p:spPr>
        <p:txBody>
          <a:bodyPr wrap="square" rtlCol="0">
            <a:spAutoFit/>
          </a:bodyPr>
          <a:lstStyle/>
          <a:p>
            <a:r>
              <a:rPr lang="km-KH" sz="1200" dirty="0" smtClean="0"/>
              <a:t>ចំនួនស្រ្តីមានផ្ទៃពោះទទួលការព្យាបាលដើម្បីបង្ការការចំឡងមេរោគអេដស៏ទៅកូន</a:t>
            </a:r>
            <a:endParaRPr lang="en-US" sz="1200" dirty="0"/>
          </a:p>
        </p:txBody>
      </p:sp>
      <p:sp>
        <p:nvSpPr>
          <p:cNvPr id="8" name="TextBox 7"/>
          <p:cNvSpPr txBox="1"/>
          <p:nvPr/>
        </p:nvSpPr>
        <p:spPr>
          <a:xfrm>
            <a:off x="5292493" y="4948535"/>
            <a:ext cx="2191124" cy="461665"/>
          </a:xfrm>
          <a:prstGeom prst="rect">
            <a:avLst/>
          </a:prstGeom>
          <a:solidFill>
            <a:srgbClr val="FFFF00"/>
          </a:solidFill>
        </p:spPr>
        <p:txBody>
          <a:bodyPr wrap="square" rtlCol="0">
            <a:spAutoFit/>
          </a:bodyPr>
          <a:lstStyle/>
          <a:p>
            <a:r>
              <a:rPr lang="km-KH" sz="1200" dirty="0" smtClean="0"/>
              <a:t>អ្នកជំងឺអេដស៏អាយុលើស១៥ឆ្នាំដែលបានទទួលថ្នាំ</a:t>
            </a:r>
            <a:r>
              <a:rPr lang="en-US" sz="1200" dirty="0" smtClean="0"/>
              <a:t>ARV</a:t>
            </a:r>
            <a:endParaRPr lang="en-US" sz="1200" dirty="0"/>
          </a:p>
        </p:txBody>
      </p:sp>
      <p:sp>
        <p:nvSpPr>
          <p:cNvPr id="9" name="TextBox 8"/>
          <p:cNvSpPr txBox="1"/>
          <p:nvPr/>
        </p:nvSpPr>
        <p:spPr>
          <a:xfrm>
            <a:off x="5286517" y="4367573"/>
            <a:ext cx="2211294" cy="461665"/>
          </a:xfrm>
          <a:prstGeom prst="rect">
            <a:avLst/>
          </a:prstGeom>
          <a:solidFill>
            <a:srgbClr val="FFFF00"/>
          </a:solidFill>
        </p:spPr>
        <p:txBody>
          <a:bodyPr wrap="square" rtlCol="0">
            <a:spAutoFit/>
          </a:bodyPr>
          <a:lstStyle/>
          <a:p>
            <a:r>
              <a:rPr lang="km-KH" sz="1200" dirty="0" smtClean="0"/>
              <a:t>អ្នកជំងឺអេដស៏អាយុលើស១៥ឆ្នាំដែលត្រូវទទួលថ្នាំ</a:t>
            </a:r>
            <a:r>
              <a:rPr lang="en-US" sz="1200" dirty="0" smtClean="0"/>
              <a:t>ARV</a:t>
            </a:r>
            <a:endParaRPr lang="en-US" sz="1200" dirty="0"/>
          </a:p>
        </p:txBody>
      </p:sp>
      <p:sp>
        <p:nvSpPr>
          <p:cNvPr id="10" name="TextBox 9"/>
          <p:cNvSpPr txBox="1"/>
          <p:nvPr/>
        </p:nvSpPr>
        <p:spPr>
          <a:xfrm>
            <a:off x="5286517" y="6015335"/>
            <a:ext cx="2197100" cy="276999"/>
          </a:xfrm>
          <a:prstGeom prst="rect">
            <a:avLst/>
          </a:prstGeom>
          <a:solidFill>
            <a:srgbClr val="FFFF00"/>
          </a:solidFill>
        </p:spPr>
        <p:txBody>
          <a:bodyPr wrap="square" rtlCol="0">
            <a:spAutoFit/>
          </a:bodyPr>
          <a:lstStyle/>
          <a:p>
            <a:r>
              <a:rPr lang="km-KH" sz="1200" dirty="0" smtClean="0"/>
              <a:t>ករណីស្លាប់ដោយជំងឺអេដស៏</a:t>
            </a:r>
            <a:endParaRPr lang="en-US" sz="1200" dirty="0"/>
          </a:p>
        </p:txBody>
      </p:sp>
      <p:sp>
        <p:nvSpPr>
          <p:cNvPr id="11" name="Rectangle 10"/>
          <p:cNvSpPr/>
          <p:nvPr/>
        </p:nvSpPr>
        <p:spPr>
          <a:xfrm>
            <a:off x="1311417" y="1550894"/>
            <a:ext cx="3352800" cy="39677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52600" y="2147501"/>
            <a:ext cx="2924317" cy="33711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86117" y="2424500"/>
            <a:ext cx="2590800" cy="30941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74011" y="1549400"/>
            <a:ext cx="1112789" cy="276999"/>
          </a:xfrm>
          <a:prstGeom prst="rect">
            <a:avLst/>
          </a:prstGeom>
          <a:solidFill>
            <a:srgbClr val="FFFF00"/>
          </a:solidFill>
        </p:spPr>
        <p:txBody>
          <a:bodyPr wrap="square" rtlCol="0">
            <a:spAutoFit/>
          </a:bodyPr>
          <a:lstStyle/>
          <a:p>
            <a:r>
              <a:rPr lang="en-US" sz="1200" dirty="0" smtClean="0"/>
              <a:t>76,000</a:t>
            </a:r>
            <a:r>
              <a:rPr lang="km-KH" sz="1200" dirty="0" smtClean="0"/>
              <a:t>នាក់</a:t>
            </a:r>
            <a:endParaRPr lang="en-US" sz="1200" dirty="0"/>
          </a:p>
        </p:txBody>
      </p:sp>
      <p:sp>
        <p:nvSpPr>
          <p:cNvPr id="20" name="TextBox 19"/>
          <p:cNvSpPr txBox="1"/>
          <p:nvPr/>
        </p:nvSpPr>
        <p:spPr>
          <a:xfrm>
            <a:off x="7543800" y="2284506"/>
            <a:ext cx="1112789" cy="276999"/>
          </a:xfrm>
          <a:prstGeom prst="rect">
            <a:avLst/>
          </a:prstGeom>
          <a:solidFill>
            <a:srgbClr val="FFFF00"/>
          </a:solidFill>
        </p:spPr>
        <p:txBody>
          <a:bodyPr wrap="square" rtlCol="0">
            <a:spAutoFit/>
          </a:bodyPr>
          <a:lstStyle/>
          <a:p>
            <a:r>
              <a:rPr lang="en-US" sz="1200" dirty="0" smtClean="0"/>
              <a:t>39,000</a:t>
            </a:r>
            <a:r>
              <a:rPr lang="km-KH" sz="1200" dirty="0" smtClean="0"/>
              <a:t>នាក់</a:t>
            </a:r>
            <a:endParaRPr lang="en-US" sz="1200" dirty="0"/>
          </a:p>
        </p:txBody>
      </p:sp>
      <p:sp>
        <p:nvSpPr>
          <p:cNvPr id="21" name="TextBox 20"/>
          <p:cNvSpPr txBox="1"/>
          <p:nvPr/>
        </p:nvSpPr>
        <p:spPr>
          <a:xfrm>
            <a:off x="7570276" y="2921907"/>
            <a:ext cx="1112789" cy="276999"/>
          </a:xfrm>
          <a:prstGeom prst="rect">
            <a:avLst/>
          </a:prstGeom>
          <a:solidFill>
            <a:srgbClr val="FFFF00"/>
          </a:solidFill>
        </p:spPr>
        <p:txBody>
          <a:bodyPr wrap="square" rtlCol="0">
            <a:spAutoFit/>
          </a:bodyPr>
          <a:lstStyle/>
          <a:p>
            <a:r>
              <a:rPr lang="en-US" sz="1200" dirty="0" smtClean="0"/>
              <a:t>0</a:t>
            </a:r>
            <a:r>
              <a:rPr lang="km-KH" sz="1200" dirty="0" smtClean="0"/>
              <a:t>នាក់</a:t>
            </a:r>
            <a:endParaRPr lang="en-US" sz="1200" dirty="0"/>
          </a:p>
        </p:txBody>
      </p:sp>
      <p:sp>
        <p:nvSpPr>
          <p:cNvPr id="22" name="TextBox 21"/>
          <p:cNvSpPr txBox="1"/>
          <p:nvPr/>
        </p:nvSpPr>
        <p:spPr>
          <a:xfrm>
            <a:off x="7572517" y="3706906"/>
            <a:ext cx="1106394" cy="276999"/>
          </a:xfrm>
          <a:prstGeom prst="rect">
            <a:avLst/>
          </a:prstGeom>
          <a:solidFill>
            <a:srgbClr val="FFFF00"/>
          </a:solidFill>
        </p:spPr>
        <p:txBody>
          <a:bodyPr wrap="square" rtlCol="0">
            <a:spAutoFit/>
          </a:bodyPr>
          <a:lstStyle/>
          <a:p>
            <a:r>
              <a:rPr lang="en-US" sz="1200" dirty="0" smtClean="0"/>
              <a:t>1,104</a:t>
            </a:r>
            <a:r>
              <a:rPr lang="km-KH" sz="1200" dirty="0" smtClean="0"/>
              <a:t>នាក់</a:t>
            </a:r>
            <a:endParaRPr lang="en-US" sz="1200" dirty="0"/>
          </a:p>
        </p:txBody>
      </p:sp>
      <p:sp>
        <p:nvSpPr>
          <p:cNvPr id="23" name="TextBox 22"/>
          <p:cNvSpPr txBox="1"/>
          <p:nvPr/>
        </p:nvSpPr>
        <p:spPr>
          <a:xfrm>
            <a:off x="7578493" y="5048641"/>
            <a:ext cx="1103385" cy="276999"/>
          </a:xfrm>
          <a:prstGeom prst="rect">
            <a:avLst/>
          </a:prstGeom>
          <a:solidFill>
            <a:srgbClr val="FFFF00"/>
          </a:solidFill>
        </p:spPr>
        <p:txBody>
          <a:bodyPr wrap="square" rtlCol="0">
            <a:spAutoFit/>
          </a:bodyPr>
          <a:lstStyle/>
          <a:p>
            <a:r>
              <a:rPr lang="en-US" sz="1200" dirty="0" smtClean="0"/>
              <a:t>44,318</a:t>
            </a:r>
            <a:r>
              <a:rPr lang="km-KH" sz="1200" dirty="0" smtClean="0"/>
              <a:t>នាក់</a:t>
            </a:r>
            <a:endParaRPr lang="en-US" sz="1200" dirty="0"/>
          </a:p>
        </p:txBody>
      </p:sp>
      <p:sp>
        <p:nvSpPr>
          <p:cNvPr id="24" name="TextBox 23"/>
          <p:cNvSpPr txBox="1"/>
          <p:nvPr/>
        </p:nvSpPr>
        <p:spPr>
          <a:xfrm>
            <a:off x="7572517" y="4440198"/>
            <a:ext cx="1113542" cy="276999"/>
          </a:xfrm>
          <a:prstGeom prst="rect">
            <a:avLst/>
          </a:prstGeom>
          <a:solidFill>
            <a:srgbClr val="FFFF00"/>
          </a:solidFill>
        </p:spPr>
        <p:txBody>
          <a:bodyPr wrap="square" rtlCol="0">
            <a:spAutoFit/>
          </a:bodyPr>
          <a:lstStyle/>
          <a:p>
            <a:r>
              <a:rPr lang="en-US" sz="1200" dirty="0" smtClean="0"/>
              <a:t>54,000</a:t>
            </a:r>
            <a:r>
              <a:rPr lang="km-KH" sz="1200" dirty="0" smtClean="0"/>
              <a:t>នាក់</a:t>
            </a:r>
            <a:endParaRPr lang="en-US" sz="1200" dirty="0"/>
          </a:p>
        </p:txBody>
      </p:sp>
      <p:sp>
        <p:nvSpPr>
          <p:cNvPr id="25" name="TextBox 24"/>
          <p:cNvSpPr txBox="1"/>
          <p:nvPr/>
        </p:nvSpPr>
        <p:spPr>
          <a:xfrm>
            <a:off x="7572517" y="6013841"/>
            <a:ext cx="1106394" cy="276999"/>
          </a:xfrm>
          <a:prstGeom prst="rect">
            <a:avLst/>
          </a:prstGeom>
          <a:solidFill>
            <a:srgbClr val="FFFF00"/>
          </a:solidFill>
        </p:spPr>
        <p:txBody>
          <a:bodyPr wrap="square" rtlCol="0">
            <a:spAutoFit/>
          </a:bodyPr>
          <a:lstStyle/>
          <a:p>
            <a:r>
              <a:rPr lang="en-US" sz="1200" dirty="0" smtClean="0"/>
              <a:t>0</a:t>
            </a:r>
            <a:r>
              <a:rPr lang="km-KH" sz="1200" dirty="0" smtClean="0"/>
              <a:t>នាក់</a:t>
            </a:r>
            <a:endParaRPr lang="en-US" sz="1200" dirty="0"/>
          </a:p>
        </p:txBody>
      </p:sp>
      <p:cxnSp>
        <p:nvCxnSpPr>
          <p:cNvPr id="27" name="Straight Connector 26"/>
          <p:cNvCxnSpPr/>
          <p:nvPr/>
        </p:nvCxnSpPr>
        <p:spPr>
          <a:xfrm>
            <a:off x="3140217" y="1689393"/>
            <a:ext cx="2133600" cy="0"/>
          </a:xfrm>
          <a:prstGeom prst="line">
            <a:avLst/>
          </a:prstGeom>
          <a:ln>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Elbow Connector 42"/>
          <p:cNvCxnSpPr>
            <a:endCxn id="6" idx="1"/>
          </p:cNvCxnSpPr>
          <p:nvPr/>
        </p:nvCxnSpPr>
        <p:spPr>
          <a:xfrm>
            <a:off x="4676917" y="1870346"/>
            <a:ext cx="607359" cy="1191555"/>
          </a:xfrm>
          <a:prstGeom prst="bentConnector3">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0" idx="1"/>
          </p:cNvCxnSpPr>
          <p:nvPr/>
        </p:nvCxnSpPr>
        <p:spPr>
          <a:xfrm flipH="1" flipV="1">
            <a:off x="4448317" y="6152340"/>
            <a:ext cx="838200" cy="1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55" r="32998" b="18126"/>
          <a:stretch/>
        </p:blipFill>
        <p:spPr bwMode="auto">
          <a:xfrm>
            <a:off x="1752600" y="2147501"/>
            <a:ext cx="2911617" cy="337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912" t="33349" r="56052" b="20566"/>
          <a:stretch/>
        </p:blipFill>
        <p:spPr bwMode="auto">
          <a:xfrm>
            <a:off x="3053435" y="3692524"/>
            <a:ext cx="1610781" cy="181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ectangle 57"/>
          <p:cNvSpPr/>
          <p:nvPr/>
        </p:nvSpPr>
        <p:spPr>
          <a:xfrm>
            <a:off x="152400" y="1549400"/>
            <a:ext cx="1092200" cy="3967772"/>
          </a:xfrm>
          <a:prstGeom prst="rect">
            <a:avLst/>
          </a:prstGeom>
          <a:solidFill>
            <a:srgbClr val="F3B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6200000">
            <a:off x="-1032044" y="3311356"/>
            <a:ext cx="3432710" cy="307777"/>
          </a:xfrm>
          <a:prstGeom prst="rect">
            <a:avLst/>
          </a:prstGeom>
        </p:spPr>
        <p:txBody>
          <a:bodyPr wrap="square">
            <a:spAutoFit/>
          </a:bodyPr>
          <a:lstStyle/>
          <a:p>
            <a:r>
              <a:rPr lang="km-KH" sz="1400" dirty="0" smtClean="0"/>
              <a:t>កុមារកំព្រាដោយមេរោគអេដស៏</a:t>
            </a:r>
            <a:r>
              <a:rPr lang="en-US" sz="1400" dirty="0"/>
              <a:t> </a:t>
            </a:r>
            <a:r>
              <a:rPr lang="en-US" sz="1400" dirty="0" smtClean="0"/>
              <a:t>  28,500</a:t>
            </a:r>
            <a:endParaRPr lang="en-US" sz="1400" dirty="0"/>
          </a:p>
        </p:txBody>
      </p:sp>
      <p:sp>
        <p:nvSpPr>
          <p:cNvPr id="32" name="TextBox 31"/>
          <p:cNvSpPr txBox="1"/>
          <p:nvPr/>
        </p:nvSpPr>
        <p:spPr>
          <a:xfrm>
            <a:off x="5308600" y="5486400"/>
            <a:ext cx="2191124" cy="461665"/>
          </a:xfrm>
          <a:prstGeom prst="rect">
            <a:avLst/>
          </a:prstGeom>
          <a:solidFill>
            <a:srgbClr val="FFFF00"/>
          </a:solidFill>
        </p:spPr>
        <p:txBody>
          <a:bodyPr wrap="square" rtlCol="0">
            <a:spAutoFit/>
          </a:bodyPr>
          <a:lstStyle/>
          <a:p>
            <a:r>
              <a:rPr lang="km-KH" sz="1200" dirty="0" smtClean="0"/>
              <a:t>គ្រួសារដែលរងប៉េះពាល់ដោយជំងឺអេដស៏ដែលទទួលស្បៀង</a:t>
            </a:r>
            <a:endParaRPr lang="en-US" sz="1200" dirty="0"/>
          </a:p>
        </p:txBody>
      </p:sp>
      <p:sp>
        <p:nvSpPr>
          <p:cNvPr id="33" name="TextBox 32"/>
          <p:cNvSpPr txBox="1"/>
          <p:nvPr/>
        </p:nvSpPr>
        <p:spPr>
          <a:xfrm>
            <a:off x="7583415" y="5590401"/>
            <a:ext cx="1103385" cy="276999"/>
          </a:xfrm>
          <a:prstGeom prst="rect">
            <a:avLst/>
          </a:prstGeom>
          <a:solidFill>
            <a:srgbClr val="FFFF00"/>
          </a:solidFill>
        </p:spPr>
        <p:txBody>
          <a:bodyPr wrap="square" rtlCol="0">
            <a:spAutoFit/>
          </a:bodyPr>
          <a:lstStyle/>
          <a:p>
            <a:r>
              <a:rPr lang="en-US" sz="1200" dirty="0" smtClean="0"/>
              <a:t>20,000</a:t>
            </a:r>
            <a:r>
              <a:rPr lang="km-KH" sz="1200" dirty="0" smtClean="0"/>
              <a:t>គ្រួសារ</a:t>
            </a:r>
            <a:endParaRPr lang="en-US" sz="1200" dirty="0"/>
          </a:p>
        </p:txBody>
      </p:sp>
      <p:cxnSp>
        <p:nvCxnSpPr>
          <p:cNvPr id="50" name="Straight Arrow Connector 49"/>
          <p:cNvCxnSpPr/>
          <p:nvPr/>
        </p:nvCxnSpPr>
        <p:spPr>
          <a:xfrm flipH="1" flipV="1">
            <a:off x="1828800" y="4598404"/>
            <a:ext cx="344501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8" idx="1"/>
          </p:cNvCxnSpPr>
          <p:nvPr/>
        </p:nvCxnSpPr>
        <p:spPr>
          <a:xfrm flipH="1" flipV="1">
            <a:off x="4067317" y="5179367"/>
            <a:ext cx="122517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53435" y="3692524"/>
            <a:ext cx="1610781" cy="1826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219717" y="1593190"/>
            <a:ext cx="457200" cy="55431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067317" y="5847269"/>
            <a:ext cx="609600" cy="79779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024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4999"/>
            <a:ext cx="5334000" cy="456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1219" y="1905000"/>
            <a:ext cx="2121334" cy="146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23954" y="540771"/>
            <a:ext cx="4267200" cy="838200"/>
          </a:xfrm>
        </p:spPr>
        <p:txBody>
          <a:bodyPr>
            <a:noAutofit/>
          </a:bodyPr>
          <a:lstStyle/>
          <a:p>
            <a:r>
              <a:rPr lang="en-US" sz="2800" dirty="0"/>
              <a:t>Cambodian </a:t>
            </a:r>
            <a:r>
              <a:rPr lang="en-US" sz="2800" dirty="0" smtClean="0"/>
              <a:t>migrants </a:t>
            </a:r>
            <a:r>
              <a:rPr lang="en-US" sz="2800" dirty="0"/>
              <a:t>working in </a:t>
            </a:r>
            <a:r>
              <a:rPr lang="en-US" sz="2800" dirty="0" smtClean="0"/>
              <a:t>Thailand </a:t>
            </a:r>
            <a:br>
              <a:rPr lang="en-US" sz="2800" dirty="0" smtClean="0"/>
            </a:br>
            <a:endParaRPr lang="en-US" sz="2800"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5347" y="3321380"/>
            <a:ext cx="2072241" cy="131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133929" y="3392419"/>
            <a:ext cx="738062" cy="59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6350" y="1952685"/>
            <a:ext cx="1524000" cy="4524315"/>
          </a:xfrm>
          <a:prstGeom prst="rect">
            <a:avLst/>
          </a:prstGeom>
          <a:noFill/>
          <a:ln>
            <a:solidFill>
              <a:schemeClr val="accent1"/>
            </a:solidFill>
          </a:ln>
        </p:spPr>
        <p:txBody>
          <a:bodyPr wrap="square" rtlCol="0">
            <a:spAutoFit/>
          </a:bodyPr>
          <a:lstStyle/>
          <a:p>
            <a:pPr algn="ctr"/>
            <a:r>
              <a:rPr lang="en-US" dirty="0" smtClean="0"/>
              <a:t>Total registration of Cambodian Migrants to  Thailand : 235,521+ </a:t>
            </a:r>
          </a:p>
          <a:p>
            <a:pPr algn="ctr"/>
            <a:r>
              <a:rPr lang="en-US" dirty="0" smtClean="0"/>
              <a:t>112,275 (2011, MOPH Thailand )</a:t>
            </a:r>
          </a:p>
          <a:p>
            <a:pPr algn="ctr"/>
            <a:endParaRPr lang="en-US" dirty="0" smtClean="0"/>
          </a:p>
          <a:p>
            <a:pPr algn="ctr"/>
            <a:r>
              <a:rPr lang="en-US" dirty="0" smtClean="0"/>
              <a:t>HIV prevalence: 2.15% ( 2010 MOPH Thailand)</a:t>
            </a:r>
            <a:endParaRPr lang="en-US" dirty="0"/>
          </a:p>
          <a:p>
            <a:pPr algn="ctr"/>
            <a:endParaRPr lang="en-US" dirty="0"/>
          </a:p>
        </p:txBody>
      </p:sp>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8205" y="4632490"/>
            <a:ext cx="2838495" cy="184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www.chiangraitimes.com/wp-content/uploads/2012/12/Cambodian-migrant-workers-flocking-to-Thailand-PPP.jpg"/>
          <p:cNvPicPr>
            <a:picLocks noChangeAspect="1" noChangeArrowheads="1"/>
          </p:cNvPicPr>
          <p:nvPr/>
        </p:nvPicPr>
        <p:blipFill rotWithShape="1">
          <a:blip r:embed="rId7">
            <a:extLst>
              <a:ext uri="{28A0092B-C50C-407E-A947-70E740481C1C}">
                <a14:useLocalDpi xmlns:a14="http://schemas.microsoft.com/office/drawing/2010/main" val="0"/>
              </a:ext>
            </a:extLst>
          </a:blip>
          <a:srcRect t="8050"/>
          <a:stretch/>
        </p:blipFill>
        <p:spPr bwMode="auto">
          <a:xfrm>
            <a:off x="533400" y="0"/>
            <a:ext cx="3195637" cy="1919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2131218" y="1935784"/>
            <a:ext cx="230982" cy="6994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476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064" y="304800"/>
            <a:ext cx="8229600" cy="1143000"/>
          </a:xfrm>
        </p:spPr>
        <p:txBody>
          <a:bodyPr>
            <a:noAutofit/>
          </a:bodyPr>
          <a:lstStyle/>
          <a:p>
            <a:r>
              <a:rPr lang="km-KH" sz="2400" dirty="0" smtClean="0">
                <a:latin typeface="Khmer OS System" pitchFamily="2" charset="0"/>
                <a:cs typeface="Khmer OS System" pitchFamily="2" charset="0"/>
              </a:rPr>
              <a:t>សេចក្តីប្តេជ្ញាចិត្តថ្នាក់ពិភពលោកនិងថ្នាក់តំបន់</a:t>
            </a:r>
            <a:r>
              <a:rPr lang="en-US" sz="2400" dirty="0" smtClean="0">
                <a:latin typeface="Khmer OS System" pitchFamily="2" charset="0"/>
                <a:cs typeface="Khmer OS System" pitchFamily="2" charset="0"/>
              </a:rPr>
              <a:t/>
            </a:r>
            <a:br>
              <a:rPr lang="en-US" sz="2400" dirty="0" smtClean="0">
                <a:latin typeface="Khmer OS System" pitchFamily="2" charset="0"/>
                <a:cs typeface="Khmer OS System" pitchFamily="2" charset="0"/>
              </a:rPr>
            </a:br>
            <a:r>
              <a:rPr lang="km-KH" sz="2400" dirty="0" smtClean="0">
                <a:latin typeface="Khmer OS System" pitchFamily="2" charset="0"/>
                <a:cs typeface="Khmer OS System" pitchFamily="2" charset="0"/>
              </a:rPr>
              <a:t>ក្នុងការឆ្លើយតបនឹងមេរោគអេដស៏</a:t>
            </a:r>
            <a:r>
              <a:rPr lang="en-US" sz="2400" dirty="0" smtClean="0">
                <a:latin typeface="Khmer OS System" pitchFamily="2" charset="0"/>
                <a:cs typeface="Khmer OS System" pitchFamily="2" charset="0"/>
              </a:rPr>
              <a:t>/</a:t>
            </a:r>
            <a:r>
              <a:rPr lang="km-KH" sz="2400" dirty="0" smtClean="0">
                <a:latin typeface="Khmer OS System" pitchFamily="2" charset="0"/>
                <a:cs typeface="Khmer OS System" pitchFamily="2" charset="0"/>
              </a:rPr>
              <a:t>ជំងឺអេដស៏</a:t>
            </a:r>
            <a:r>
              <a:rPr lang="en-US" sz="2400" dirty="0" smtClean="0">
                <a:latin typeface="Khmer OS System" pitchFamily="2" charset="0"/>
                <a:cs typeface="Khmer OS System" pitchFamily="2" charset="0"/>
              </a:rPr>
              <a:t/>
            </a:r>
            <a:br>
              <a:rPr lang="en-US" sz="2400" dirty="0" smtClean="0">
                <a:latin typeface="Khmer OS System" pitchFamily="2" charset="0"/>
                <a:cs typeface="Khmer OS System" pitchFamily="2" charset="0"/>
              </a:rPr>
            </a:br>
            <a:r>
              <a:rPr lang="en-US" sz="2400" dirty="0" smtClean="0">
                <a:latin typeface="Khmer OS System" pitchFamily="2" charset="0"/>
                <a:cs typeface="Khmer OS System" pitchFamily="2" charset="0"/>
              </a:rPr>
              <a:t>Global and Regional Commitments on HIV and AIDS</a:t>
            </a:r>
            <a:endParaRPr lang="en-US" sz="2400" dirty="0">
              <a:latin typeface="Khmer OS System" pitchFamily="2" charset="0"/>
              <a:cs typeface="Khmer OS System" pitchFamily="2" charset="0"/>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858"/>
          <a:stretch/>
        </p:blipFill>
        <p:spPr bwMode="auto">
          <a:xfrm>
            <a:off x="729445" y="1841500"/>
            <a:ext cx="8060424"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8860" y="2007306"/>
            <a:ext cx="1676400" cy="646331"/>
          </a:xfrm>
          <a:prstGeom prst="rect">
            <a:avLst/>
          </a:prstGeom>
          <a:solidFill>
            <a:schemeClr val="bg1"/>
          </a:solidFill>
        </p:spPr>
        <p:txBody>
          <a:bodyPr wrap="square" rtlCol="0">
            <a:spAutoFit/>
          </a:bodyPr>
          <a:lstStyle/>
          <a:p>
            <a:r>
              <a:rPr lang="km-KH" sz="1200" dirty="0" smtClean="0"/>
              <a:t>គោលដៅសហសវត្សរបស់អង្គការសហប្រជាជាតិ</a:t>
            </a:r>
            <a:endParaRPr lang="en-US" sz="1200" dirty="0"/>
          </a:p>
        </p:txBody>
      </p:sp>
      <p:sp>
        <p:nvSpPr>
          <p:cNvPr id="6" name="TextBox 5"/>
          <p:cNvSpPr txBox="1"/>
          <p:nvPr/>
        </p:nvSpPr>
        <p:spPr>
          <a:xfrm>
            <a:off x="1164906" y="2729132"/>
            <a:ext cx="1676400" cy="1015663"/>
          </a:xfrm>
          <a:prstGeom prst="rect">
            <a:avLst/>
          </a:prstGeom>
          <a:solidFill>
            <a:schemeClr val="bg1"/>
          </a:solidFill>
        </p:spPr>
        <p:txBody>
          <a:bodyPr wrap="square" rtlCol="0">
            <a:spAutoFit/>
          </a:bodyPr>
          <a:lstStyle/>
          <a:p>
            <a:r>
              <a:rPr lang="km-KH" sz="1200" dirty="0" smtClean="0"/>
              <a:t>គោលដៅសហសវត្សទី៦បញ្ឈប់ការរាលដាលជម្ងឹអេដស៏នៅឆ្នាំ២០១៥និងផ្តើមធ្វើអោយជំងឹអេដស៏ថយចុះ</a:t>
            </a:r>
            <a:endParaRPr lang="en-US" sz="1200" dirty="0"/>
          </a:p>
        </p:txBody>
      </p:sp>
      <p:sp>
        <p:nvSpPr>
          <p:cNvPr id="7" name="TextBox 6"/>
          <p:cNvSpPr txBox="1"/>
          <p:nvPr/>
        </p:nvSpPr>
        <p:spPr>
          <a:xfrm>
            <a:off x="1524000" y="3862990"/>
            <a:ext cx="1676400" cy="1200329"/>
          </a:xfrm>
          <a:prstGeom prst="rect">
            <a:avLst/>
          </a:prstGeom>
          <a:solidFill>
            <a:schemeClr val="bg1"/>
          </a:solidFill>
        </p:spPr>
        <p:txBody>
          <a:bodyPr wrap="square" rtlCol="0">
            <a:spAutoFit/>
          </a:bodyPr>
          <a:lstStyle/>
          <a:p>
            <a:r>
              <a:rPr lang="km-KH" sz="1200" dirty="0" smtClean="0"/>
              <a:t>២០០១ការប្រកាសសេចក្តីសំរេចចិត្តរបស់អង្គការសហប្រជាជាតិលើការងារអេដស៏</a:t>
            </a:r>
            <a:r>
              <a:rPr lang="en-US" sz="1200" dirty="0" smtClean="0"/>
              <a:t>: </a:t>
            </a:r>
            <a:r>
              <a:rPr lang="km-KH" sz="1200" dirty="0" smtClean="0"/>
              <a:t>វិបត្តិសកល</a:t>
            </a:r>
            <a:r>
              <a:rPr lang="en-US" sz="1200" dirty="0" smtClean="0"/>
              <a:t>-</a:t>
            </a:r>
            <a:r>
              <a:rPr lang="km-KH" sz="1200" dirty="0" smtClean="0"/>
              <a:t>​សកម្មភាពសកល</a:t>
            </a:r>
            <a:endParaRPr lang="en-US" sz="1200" dirty="0"/>
          </a:p>
        </p:txBody>
      </p:sp>
      <p:sp>
        <p:nvSpPr>
          <p:cNvPr id="8" name="TextBox 7"/>
          <p:cNvSpPr txBox="1"/>
          <p:nvPr/>
        </p:nvSpPr>
        <p:spPr>
          <a:xfrm>
            <a:off x="3275760" y="3880176"/>
            <a:ext cx="1268104" cy="1200329"/>
          </a:xfrm>
          <a:prstGeom prst="rect">
            <a:avLst/>
          </a:prstGeom>
          <a:solidFill>
            <a:schemeClr val="bg1"/>
          </a:solidFill>
        </p:spPr>
        <p:txBody>
          <a:bodyPr wrap="square" rtlCol="0">
            <a:spAutoFit/>
          </a:bodyPr>
          <a:lstStyle/>
          <a:p>
            <a:r>
              <a:rPr lang="km-KH" sz="1200" dirty="0" smtClean="0"/>
              <a:t>២០០៦ការប្រកាសសេចក្តីសំរេចគោលនយោបាយរបស់អង្គការសហប្រជាជាតិ</a:t>
            </a:r>
            <a:endParaRPr lang="en-US" sz="1200" dirty="0"/>
          </a:p>
        </p:txBody>
      </p:sp>
      <p:sp>
        <p:nvSpPr>
          <p:cNvPr id="9" name="TextBox 8"/>
          <p:cNvSpPr txBox="1"/>
          <p:nvPr/>
        </p:nvSpPr>
        <p:spPr>
          <a:xfrm>
            <a:off x="4683457" y="1988403"/>
            <a:ext cx="2513339" cy="830997"/>
          </a:xfrm>
          <a:prstGeom prst="rect">
            <a:avLst/>
          </a:prstGeom>
          <a:solidFill>
            <a:schemeClr val="bg1"/>
          </a:solidFill>
        </p:spPr>
        <p:txBody>
          <a:bodyPr wrap="square" rtlCol="0">
            <a:spAutoFit/>
          </a:bodyPr>
          <a:lstStyle/>
          <a:p>
            <a:r>
              <a:rPr lang="km-KH" sz="1200" dirty="0" smtClean="0"/>
              <a:t>សេចក្តីសំរេចលេខ៦៦</a:t>
            </a:r>
            <a:r>
              <a:rPr lang="en-US" sz="1200" dirty="0" smtClean="0"/>
              <a:t>/</a:t>
            </a:r>
            <a:r>
              <a:rPr lang="km-KH" sz="1200" dirty="0" smtClean="0"/>
              <a:t>១០របស់ក្រុមប្រឹក្សាសេដ្ឋកិច្ច្ជនិងសង្គមនៃអង្គការសហប្រជាជាតិក្នុងតំបន់អាស៊ីនិងប៉ាស៊ីហ្វីកនៃ </a:t>
            </a:r>
            <a:r>
              <a:rPr lang="en-US" sz="1200" dirty="0" smtClean="0"/>
              <a:t>(ESCAP) </a:t>
            </a:r>
            <a:endParaRPr lang="en-US" sz="1200" dirty="0"/>
          </a:p>
        </p:txBody>
      </p:sp>
      <p:sp>
        <p:nvSpPr>
          <p:cNvPr id="10" name="TextBox 9"/>
          <p:cNvSpPr txBox="1"/>
          <p:nvPr/>
        </p:nvSpPr>
        <p:spPr>
          <a:xfrm>
            <a:off x="4690404" y="2882927"/>
            <a:ext cx="2498677" cy="461665"/>
          </a:xfrm>
          <a:prstGeom prst="rect">
            <a:avLst/>
          </a:prstGeom>
          <a:solidFill>
            <a:schemeClr val="bg1"/>
          </a:solidFill>
        </p:spPr>
        <p:txBody>
          <a:bodyPr wrap="square" rtlCol="0">
            <a:spAutoFit/>
          </a:bodyPr>
          <a:lstStyle/>
          <a:p>
            <a:r>
              <a:rPr lang="km-KH" sz="1200" dirty="0" smtClean="0"/>
              <a:t>សេចក្តីសំរេចលេខ៦៧</a:t>
            </a:r>
            <a:r>
              <a:rPr lang="en-US" sz="1200" dirty="0" smtClean="0"/>
              <a:t>/</a:t>
            </a:r>
            <a:r>
              <a:rPr lang="km-KH" sz="1200" dirty="0"/>
              <a:t>៩</a:t>
            </a:r>
            <a:r>
              <a:rPr lang="km-KH" sz="1200" dirty="0" smtClean="0"/>
              <a:t>របស់</a:t>
            </a:r>
            <a:r>
              <a:rPr lang="en-US" sz="1200" dirty="0" smtClean="0"/>
              <a:t>(UNESCAP) </a:t>
            </a:r>
            <a:endParaRPr lang="en-US" sz="1200" dirty="0"/>
          </a:p>
        </p:txBody>
      </p:sp>
      <p:sp>
        <p:nvSpPr>
          <p:cNvPr id="11" name="TextBox 10"/>
          <p:cNvSpPr txBox="1"/>
          <p:nvPr/>
        </p:nvSpPr>
        <p:spPr>
          <a:xfrm>
            <a:off x="5277728" y="3412996"/>
            <a:ext cx="1905000" cy="1384995"/>
          </a:xfrm>
          <a:prstGeom prst="rect">
            <a:avLst/>
          </a:prstGeom>
          <a:solidFill>
            <a:schemeClr val="bg1"/>
          </a:solidFill>
        </p:spPr>
        <p:txBody>
          <a:bodyPr wrap="square" rtlCol="0">
            <a:spAutoFit/>
          </a:bodyPr>
          <a:lstStyle/>
          <a:p>
            <a:r>
              <a:rPr lang="km-KH" sz="1200" dirty="0" smtClean="0"/>
              <a:t>២០១១សេចក្តីប្រកាសគោលនយោបាយនៃអង្គការសហប្រជាជាតិលើការងារអេដស៏</a:t>
            </a:r>
            <a:r>
              <a:rPr lang="en-US" sz="1200" dirty="0" smtClean="0"/>
              <a:t>:</a:t>
            </a:r>
            <a:r>
              <a:rPr lang="km-KH" sz="1200" dirty="0" smtClean="0"/>
              <a:t>បង្កើនកម្លាំងយើងដើម្បីលុបបំបាត់មេរោគអេដស៏និងជំងឹអេដស៏</a:t>
            </a:r>
            <a:r>
              <a:rPr lang="en-US" sz="1200" dirty="0" smtClean="0"/>
              <a:t> </a:t>
            </a:r>
            <a:endParaRPr lang="en-US" sz="1200" dirty="0"/>
          </a:p>
        </p:txBody>
      </p:sp>
      <p:sp>
        <p:nvSpPr>
          <p:cNvPr id="12" name="TextBox 11"/>
          <p:cNvSpPr txBox="1"/>
          <p:nvPr/>
        </p:nvSpPr>
        <p:spPr>
          <a:xfrm>
            <a:off x="5291796" y="4833539"/>
            <a:ext cx="1905000" cy="1200329"/>
          </a:xfrm>
          <a:prstGeom prst="rect">
            <a:avLst/>
          </a:prstGeom>
          <a:solidFill>
            <a:schemeClr val="bg1"/>
          </a:solidFill>
        </p:spPr>
        <p:txBody>
          <a:bodyPr wrap="square" rtlCol="0">
            <a:spAutoFit/>
          </a:bodyPr>
          <a:lstStyle/>
          <a:p>
            <a:r>
              <a:rPr lang="km-KH" sz="1200" dirty="0" smtClean="0"/>
              <a:t>២០១១សេចក្តីគោលនយោបាយនៃ</a:t>
            </a:r>
            <a:r>
              <a:rPr lang="en-US" sz="1200" dirty="0" smtClean="0"/>
              <a:t>ASEAN:</a:t>
            </a:r>
            <a:r>
              <a:rPr lang="km-KH" sz="1200" dirty="0" smtClean="0"/>
              <a:t>ធ្វើអោយ០ការឆ្លងមេរោគអេដស៏ថ្មី​០ការរើសអើងនិង០ស្លាប់ដែលបណ្តាលពីជំងឹអេដស៏</a:t>
            </a:r>
            <a:r>
              <a:rPr lang="en-US" sz="1200" dirty="0" smtClean="0"/>
              <a:t> </a:t>
            </a:r>
            <a:endParaRPr lang="en-US" sz="1200" dirty="0"/>
          </a:p>
        </p:txBody>
      </p:sp>
      <p:sp>
        <p:nvSpPr>
          <p:cNvPr id="5" name="TextBox 4"/>
          <p:cNvSpPr txBox="1"/>
          <p:nvPr/>
        </p:nvSpPr>
        <p:spPr>
          <a:xfrm>
            <a:off x="7434775" y="1721346"/>
            <a:ext cx="1328225" cy="3231654"/>
          </a:xfrm>
          <a:prstGeom prst="rect">
            <a:avLst/>
          </a:prstGeom>
          <a:solidFill>
            <a:schemeClr val="bg1"/>
          </a:solidFill>
        </p:spPr>
        <p:txBody>
          <a:bodyPr wrap="square" rtlCol="0">
            <a:spAutoFit/>
          </a:bodyPr>
          <a:lstStyle/>
          <a:p>
            <a:r>
              <a:rPr lang="km-KH" sz="1200" dirty="0" smtClean="0">
                <a:solidFill>
                  <a:schemeClr val="accent6">
                    <a:lumMod val="75000"/>
                  </a:schemeClr>
                </a:solidFill>
              </a:rPr>
              <a:t>ថ្ងៃផុតកំណត់សំរាប់</a:t>
            </a:r>
          </a:p>
          <a:p>
            <a:endParaRPr lang="km-KH" sz="1200" dirty="0">
              <a:solidFill>
                <a:schemeClr val="accent6">
                  <a:lumMod val="75000"/>
                </a:schemeClr>
              </a:solidFill>
            </a:endParaRPr>
          </a:p>
          <a:p>
            <a:r>
              <a:rPr lang="km-KH" sz="1200" dirty="0" smtClean="0">
                <a:solidFill>
                  <a:schemeClr val="accent6">
                    <a:lumMod val="75000"/>
                  </a:schemeClr>
                </a:solidFill>
              </a:rPr>
              <a:t>គោលដៅសហសវត្សរបស់អង្គការសហប្រជាជាតិ</a:t>
            </a:r>
          </a:p>
          <a:p>
            <a:endParaRPr lang="km-KH" sz="1200" dirty="0">
              <a:solidFill>
                <a:schemeClr val="accent6">
                  <a:lumMod val="75000"/>
                </a:schemeClr>
              </a:solidFill>
            </a:endParaRPr>
          </a:p>
          <a:p>
            <a:r>
              <a:rPr lang="km-KH" sz="1200" dirty="0" smtClean="0">
                <a:solidFill>
                  <a:schemeClr val="accent6">
                    <a:lumMod val="75000"/>
                  </a:schemeClr>
                </a:solidFill>
              </a:rPr>
              <a:t>គោលដៅនិងការប្តេជ្ញាចិត្តលុបបំបាត់នៃសេចក្តីគោលនយោបាយនៃអង្គការសហប្រជាជាតិ</a:t>
            </a:r>
            <a:endParaRPr lang="en-US" sz="1200" dirty="0" smtClean="0">
              <a:solidFill>
                <a:schemeClr val="accent6">
                  <a:lumMod val="75000"/>
                </a:schemeClr>
              </a:solidFill>
            </a:endParaRPr>
          </a:p>
          <a:p>
            <a:endParaRPr lang="km-KH" sz="1200" dirty="0" smtClean="0">
              <a:solidFill>
                <a:schemeClr val="accent6">
                  <a:lumMod val="75000"/>
                </a:schemeClr>
              </a:solidFill>
            </a:endParaRPr>
          </a:p>
          <a:p>
            <a:endParaRPr lang="en-US" sz="1200" dirty="0">
              <a:solidFill>
                <a:schemeClr val="accent6">
                  <a:lumMod val="75000"/>
                </a:schemeClr>
              </a:solidFill>
            </a:endParaRPr>
          </a:p>
        </p:txBody>
      </p:sp>
    </p:spTree>
    <p:extLst>
      <p:ext uri="{BB962C8B-B14F-4D97-AF65-F5344CB8AC3E}">
        <p14:creationId xmlns:p14="http://schemas.microsoft.com/office/powerpoint/2010/main" val="66372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3077003"/>
            <a:ext cx="4114800" cy="355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0" r="69218"/>
          <a:stretch/>
        </p:blipFill>
        <p:spPr bwMode="auto">
          <a:xfrm>
            <a:off x="165100" y="3561924"/>
            <a:ext cx="24066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81" r="49420"/>
          <a:stretch/>
        </p:blipFill>
        <p:spPr bwMode="auto">
          <a:xfrm>
            <a:off x="457200" y="4972050"/>
            <a:ext cx="16256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30046"/>
          <a:stretch/>
        </p:blipFill>
        <p:spPr bwMode="auto">
          <a:xfrm>
            <a:off x="7124700" y="3561924"/>
            <a:ext cx="16383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022" r="309"/>
          <a:stretch/>
        </p:blipFill>
        <p:spPr bwMode="auto">
          <a:xfrm>
            <a:off x="7218363" y="4984324"/>
            <a:ext cx="169703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295400"/>
            <a:ext cx="8382000" cy="646331"/>
          </a:xfrm>
          <a:prstGeom prst="rect">
            <a:avLst/>
          </a:prstGeom>
          <a:noFill/>
        </p:spPr>
        <p:txBody>
          <a:bodyPr wrap="square" rtlCol="0">
            <a:spAutoFit/>
          </a:bodyPr>
          <a:lstStyle/>
          <a:p>
            <a:pPr algn="ctr"/>
            <a:r>
              <a:rPr lang="en-US" b="1" dirty="0"/>
              <a:t>2011 United Nations General Assembly Political Declaration on HIV/AIDS:</a:t>
            </a:r>
          </a:p>
          <a:p>
            <a:pPr algn="ctr"/>
            <a:r>
              <a:rPr lang="en-US" b="1" dirty="0"/>
              <a:t>Targets and elimination commitments</a:t>
            </a:r>
            <a:endParaRPr lang="en-US" dirty="0"/>
          </a:p>
        </p:txBody>
      </p:sp>
      <p:sp>
        <p:nvSpPr>
          <p:cNvPr id="10" name="Title 1"/>
          <p:cNvSpPr txBox="1">
            <a:spLocks/>
          </p:cNvSpPr>
          <p:nvPr/>
        </p:nvSpPr>
        <p:spPr>
          <a:xfrm>
            <a:off x="609600" y="3048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m-KH" sz="2400" dirty="0" smtClean="0">
                <a:latin typeface="Khmer OS System" pitchFamily="2" charset="0"/>
                <a:cs typeface="Khmer OS System" pitchFamily="2" charset="0"/>
              </a:rPr>
              <a:t>សំរេចគោលដៅបីសូន្យ</a:t>
            </a:r>
            <a:br>
              <a:rPr lang="km-KH" sz="2400" dirty="0" smtClean="0">
                <a:latin typeface="Khmer OS System" pitchFamily="2" charset="0"/>
                <a:cs typeface="Khmer OS System" pitchFamily="2" charset="0"/>
              </a:rPr>
            </a:br>
            <a:r>
              <a:rPr lang="km-KH" sz="2400" dirty="0" smtClean="0">
                <a:latin typeface="Khmer OS System" pitchFamily="2" charset="0"/>
                <a:cs typeface="Khmer OS System" pitchFamily="2" charset="0"/>
              </a:rPr>
              <a:t>០ឆ្លងថ្មី​ ០ស្លាប់​​​</a:t>
            </a:r>
            <a:r>
              <a:rPr lang="en-US" sz="2400" dirty="0" smtClean="0">
                <a:latin typeface="Khmer OS System" pitchFamily="2" charset="0"/>
                <a:cs typeface="Khmer OS System" pitchFamily="2" charset="0"/>
              </a:rPr>
              <a:t> </a:t>
            </a:r>
            <a:r>
              <a:rPr lang="km-KH" sz="2400" dirty="0" smtClean="0">
                <a:latin typeface="Khmer OS System" pitchFamily="2" charset="0"/>
                <a:cs typeface="Khmer OS System" pitchFamily="2" charset="0"/>
              </a:rPr>
              <a:t>០រើសអើង</a:t>
            </a:r>
            <a:br>
              <a:rPr lang="km-KH" sz="2400" dirty="0" smtClean="0">
                <a:latin typeface="Khmer OS System" pitchFamily="2" charset="0"/>
                <a:cs typeface="Khmer OS System" pitchFamily="2" charset="0"/>
              </a:rPr>
            </a:br>
            <a:r>
              <a:rPr lang="km-KH" sz="2400" dirty="0" smtClean="0">
                <a:latin typeface="Khmer OS System" pitchFamily="2" charset="0"/>
                <a:cs typeface="Khmer OS System" pitchFamily="2" charset="0"/>
              </a:rPr>
              <a:t>ដល់ឆ្នាំ២០១៥</a:t>
            </a:r>
            <a:r>
              <a:rPr lang="en-US" sz="2400" dirty="0" smtClean="0">
                <a:latin typeface="Khmer OS System" pitchFamily="2" charset="0"/>
                <a:cs typeface="Khmer OS System" pitchFamily="2" charset="0"/>
              </a:rPr>
              <a:t>/</a:t>
            </a:r>
            <a:r>
              <a:rPr lang="km-KH" sz="2400" dirty="0" smtClean="0">
                <a:latin typeface="Khmer OS System" pitchFamily="2" charset="0"/>
                <a:cs typeface="Khmer OS System" pitchFamily="2" charset="0"/>
              </a:rPr>
              <a:t>២០២០</a:t>
            </a:r>
            <a:endParaRPr lang="en-US" sz="2400" dirty="0">
              <a:latin typeface="Khmer OS System" pitchFamily="2" charset="0"/>
              <a:cs typeface="Khmer OS System" pitchFamily="2" charset="0"/>
            </a:endParaRPr>
          </a:p>
        </p:txBody>
      </p:sp>
      <p:sp>
        <p:nvSpPr>
          <p:cNvPr id="2" name="AutoShape 2" descr="data:image/jpeg;base64,/9j/4AAQSkZJRgABAQAAAQABAAD/2wCEAAkGBwgHBhQUBxMVFBIXEBAQEBUXGBsXHBwfFRciHxUYGhwfKDQiGB0pJxgfITMhMTUrOi46HCM/PD8sNyo5MCsBCgoKDg0OGhAQGzcmICY3NysyMC43Lyw3KzQsNzIuMzg0LzIsLSwsLyw3LSw0LCwsLCwsLjQ3LCwsLC0sLCwsLP/AABEIAKwBAwMBEQACEQEDEQH/xAAbAAEAAwEBAQEAAAAAAAAAAAAABAUGBwMCAf/EAEEQAAEDAgMFBQMLAgQHAAAAAAEAAgMEEQUSIQYTFFGRFSIxUtEjQVMHFzJUYXGBkpTS00JDJDM0sSVicnOCocH/xAAbAQEAAgMBAQAAAAAAAAAAAAAABAUCAwYBB//EADoRAQABAgIIBQIEBQIHAAAAAAABAgQDERUWUlORktHSBRQhMVESoUFhgbETInHB8AYyIyQ0coLh8f/aAAwDAQACEQMRAD8A44u9RRAQEBAQEBAQEBAQEBAQEBAQEBAQEBAQEBAQEBAQEBAQEBAQEBAQEBAQEBAQEBAQEBAQEBAQEBAQEBAQEBAQEBAQEBAQEBAQEBAQEBAQEBAQEBAQEBAQEBAQEBAQEBAQEBAQEBAQEBAQEBAQEBAQEBAQEBAQEBAQEBAQEBAQEBAQEBAQEBAQEBAQEBAQEBAQEBAQEBAQEBAQEBAQEBAQEBAQEBAQXPZVPzd1HouI1lutmnhPc7rVm02quMdp2VT83dR6JrLdbNPCe41ZtNqrjHadlU/N3Ueiay3WzTwnuNWbTaq4x2nZVPzd1Homst1s08J7jVm02quMdp2VT83dR6JrLdbNPCe41ZtNqrjHadlU/N3Ueiay3WzTwnuNWbTaq4x2nZVPzd1Homst1s08J7jVm02quMdp2VT83dR6JrLdbNPCe41ZtNqrjHadlU/N3Ueiay3WzTwnuNWbTaq4x2nZVPzd1Homst1s08J7jVm02quMdp2VT83dR6JrLdbNPCe41ZtNqrjHadlU/N3Ueiay3WzTwnuNWbTaq4x2nZVPzd1Homst1s08J7jVm02quMdp2VT83dR6JrLdbNPCe41ZtNqrjHadlU/N3Ueiay3WzTwnuNWbTaq4x2nZVPzd1Homst1s08J7jVm02quMdr3rNnjQyhtWHtcWMkAzNOjxdp0v4ggrOv8A1DeUTlVTTwnuRrXwTw+5omvCrqmM8vw7Xh2VT83dR6LDWW62aeE9yTqzabVXGO07Kp+buo9E1lutmnhPcas2m1VxjtOyqfm7qPRNZbrZp4T3GrNptVcY7Tsqn5u6j0TWW62aeE9xqzabVXGO07Kp+buo9E1lutmnhPcas2m1VxjtOyqfm7qPRNZbrZp4T3GrNptVcY7Tsqn5u6j0TWW62aeE9xqzabVXGO07Kp+buo9E1lutmnhPcas2m1VxjtOyqfm7qPRNZbrZp4T3GrNptVcY7Tsqn5u6j0TWW62aeE9xqzabVXGO07Kp+buo9E1lutmnhPcas2m1VxjtOyqfm7qPRNZbrZp4T3GrNptVcY7Tsqn5u6j0TWW62aeE9xqzabVXGO07Kp+buo9E1lutmnhPcas2m1VxjtOyqfm7qPRNZbrZp4T3GrNptVcY7Tsqn5u6j0TWW62aeE9xqzabVXGO1OXPOiEBAQEBAQEBAQEBAQEBBb7NYWMRrbzBxijtJKWgkgAjUtEb8zb2Dhl8DrYKTbYX1VZz7QofHL6cHDjConKqr9v7Z/h+rQbWYK2Wk3lO12eMe0sYi0MByDM6GINJu3I1heCLO0spdxhfXTnHuofCL6bbGimqcqJ9J6/l+c/DEKrd4ICAgICAgICAgICAgICAgICAgICAgICAgICC9wXZmpxbAqqpiIDadoIGnfIGaQDW4yts7w1vYXIKkYeBNdE1Ka98WptrijCy9J95+M/j5+Z4e6jUdcvxAQbrZfDpKbZ8zPeYmTyRw0zjM4ObLmtKRA0e3D3QxAR2cSG+65Vtg0xTRGT554njVYtzXNWXp6en5ezV47QVL8T3UTnsmlpnikjkn3VpIznbNmYLT5XCP2Vzu7GwyELagOQ1tM2jrHxtBAY4xWJvqzuu1AFxcG32WVTjUxTXMQ+heGY1WLa0VVZfp+HxH9YeC1LAQX2zGzFVtHFUGkIBhh3jRoM7jfJHqRa+V3e8BbVb8HA/iRMqfxLxSLOuinLPP1n+nX/PxUIIcLj71oW8TExnAj0QEBAQEBAQEBAQEBAQEBAQEBAQEH0xj5JA2IFznOaxrQCSS42aABqSSbWXtNM1TlDXi4tGFRNdc5RDoOA0VPNgLy2KGTPHFvRDE/LIXDIwPLrmF7XtLbB8OV2Zxs05lcfTTEZRD5tOPiVVxXVVMzH4z+Xqw2Jty1zrbstOrHQte2JwHdJiL9XtzNcM1zcgn3quuaPpr9vR2nglz/Gt8pqzqj3z/OZyRVHXL9sT4faenikRn7MaqqaYzql1bA5psJwKnkkZd2Z7+Lc18ocC5ps2OMOe8NjzeOQXjaAdVc055RnOb5pjzTOJVNNP0xn7fC8xCrccRih3cs4zCQxTNe193P0c2W27ylrZHiNzmZS1rdLhrcmpyLaiCWDG5RMTcPPdPjGHElkR1IBaNLX92mirbqJ+vP8AyHbeA4lE20UxGU5z/wCXt6/tCpUZeBNhr96RGc5Qwrrpopmqr2j1n9G/2Uo4xh7zPHFmETmzlsD3m0Wk0NQxwcWOBIzBojLw5pBNnZbjDoimPZ86u7irGxJmas4znLP4mf8A4yGOQcPXkMbG1g9m3dB+QGNrd4zO5zt49pcA5wcdSoN1R9NUTEejqPALqcTCqorqmaonP1zn09P75q9RXQCAgICAgICAgICAgICAgICAgICAjxrthtnBieMRtncW54JpI3tsHxSMkc2NzQdcwMJde2ngbE62FtgzT/NLkPGvEacaJwafwmPWPaYydDo6WJ8c2+lk3rnnNI1keWnLpDGH2y2c6RzC57TmAFgbNAvLc6xu3uCx0+z1POCXvfNFTQjQiOKGKQMjjsASHHvk++45KNdRnQuvAq/ouc5nKMpmf0YBVruGh2PoKuorRLh0jY5Yqila3OzO0icva4OHvFha2mjjYg2KmWmHn/O5j/UF3NP/AC8x6TGef55/+nUI4qymggkfepgkihkp6ZobGBIHOlYSDmu672gEFrRkBdoMwnuUT9oGYnPM2NoyTuY+Onq47Nyb3/MZlcHEgZGE/Rzd3LYgloYvb/Da2pnkZLKzdRGsqZA2LK58jIGyC7sxOUCUNA0td176W14uH9dOSZY3c2uL/EiM59nNFUPoy52Pw2DF9pYIa0ExymaN1v8Asv1afc4XDgfcbKRbR/PEqXxzEytaqYn19OE9XV6WjjpnTnEJZZXgOEjmNYHN3DGsdWGzb722Qhve8CWgkkKzcOze2GAX2VMz5N6Y5OGgFo2taGSOM8rbBozSZcxA5BovoteLR9dMwmWFzFtj04k+0Z+34+jnNdTOo62SN5vkkkjv4A5HlpI+y7SqvEomirJ3tpc03GFGJH4+8fDwWCSICAgICAgICAgICAgICAgICAg8qv8A0r/+h3+yyw/90f1R7v8A6fE/7Z/Z3aCopsP2rfJVTRNYZ3sIJylhbvSM3uOcz6HTUAa3Vy+aoVHBDJgNQIo5REIg17yyWz2vhawTZG6zl7Gtc8NILWkAZZC5BKrm0tTQ0geGROFY6qyTablzLvy6X1B7lx5jbkgz2D4nsgzCIRNh8DnCCIOJpag3OQXNxTkH77lefTHw2RjYkRlFU8ZWmfDsLxd8lJDSwxNZSPc2MGRpLTP3g1jQXvaSw2AJHdKRER7Maq6qpzqnN8U2IPmxjf4dEyRhMMdO0xVUbWyAvG8GZo3bSZsr7NLQCxxJJyr1itds48REG5k9qXxzOgnMb3Ojc5pbIA2MNaHAPa2O5uS73lt3BT4ni1LieDSR0zYw9sFUXjdVDHEvhcHNa+ZjTK5zso95NgSEHtXz7I0E2WfD6QkjNeOKSYeJH0o4HNB08L38Oax+mn4bf4+LtTxlHwB+ETY8yahjghjZXPayMNfG5u9pog94a9jSASwN8Be/iVlk1zVMznMrijjb2lUGljm7jA4vY17XPDHyOEjTq2R95HMbHbXI/NcObY8QGyUD9neHp3Ngkkky7p+Zm7Y6lEQkDHHNkLS2Sxsbvyus66DC/KG4OxmEgg3oWOuBYG9TOS4D3X8VBvPel1f+mv8Abifp/dl1CdOICAgICAgICAgICAgICAgICAgI8dh2axWU7PQxytklfJPQvL7tIaI3Uwc55c4E/THgCfFXNE50w+a3NMU41cR7Zz+6aKCkfs3iT3MaXs4sxutq20NxlP8ATY66LJoQauugw11bFAxwfLhUmV7MoDd1JVhpcbg+8AWv+AQeslZQ0kLvYMaGMcS0UsWm7AMjR7a3cDgeR/pzeCCTR1EfbsDYIw0irljc5sMcekbBd2YSk5Xb1thYnmG+KCDtDiUVXVgbl9343SAOduyAwcPFKT3ibPEmUaXsTfKgtMfZRYRtnh+4hAY5lXmEYaLOzwsjebkaDekaXNnHQoPIVoqtnMNvG4DNFTva9rJLHd5A5zc4Bbcg3BJ18OQRYa+kmY3JCLuZG8N4aK95JCyNn+dbM4sJ5AeJHgghV2K0tHhWIlsRMc1BCxuSNkYJkbO0yObnOn0WE+PdGhABQaPB8NoajHqsTxscGsjLQQCB7eoGg92jGj/xHJBBwCuGGxUhMb3B8VRG5zcvdMs0DWudmcCRdw8LlBybaWaWbF3b1xdaOBoub2AibYDkNT1VZdT/AMSXdeBUxFnTMR7zP7qtR1wICAgICAgICAgICAgICAgICAgFzW/SNkyzYzVFPvOTpuzL6pmEwvbw9g6CMB1Rlc4l9M64GQ6AQOvrpr42VzRGVMQ+a3NUVY1dUe0zP7rugxSnn2MxIvfCC9tW6MNlDw4OpxlINhe/3LJpUdbxWI1k76c0p/4fUwhgqbucWzz5wwZO8QXtBGn02c9AsqnDq+uieYJKEtlbVljhVki1RGwMP+XqO5f8QgkRsraPGI5HmjN6iZwAqjfvtZ4+z8Bujc/aEFXWsqn4hFmNOR2rTfQnzk3npnEtBYA4DdkHUG/gDZBotu2THamgMO70ZU33km7Gk1O+17E3O7I8Pvsgq6WSrOD0bL0mk0clzU2tls4sd7Puu7hbbXVApcKxKEsu+iOUUYP+KP8AYle939v3h9h9yCnxehrnYRURB1GS2lpoiRU3BfmkIjb3NXneM7pt9Nmuuga7ZXFaeXGax08kLbsjDS2UPBtUVN9SB7//AJzQUGD1k9ZR07YuFBaDfNU21ZNTylp7mji1lwP9rIObY48nFXb3KHZYtA7N4RtHj+CrLqJ/iTLuPAsSibSmnP1zn0/XNBUddCAgICAgICAgICAgICAgICAgIOh/Jxs3iMTjVTQVBa+NnCvhdSnQlwlLmyu9/dtp7j4KytsL6Izn3lxHjV/Fxifw6c/pp94nL3jOM/8AODd7jEPg1/TDfVSVIr6OCM7GYkZGd4R1V8wZmB4cXzZe7fnbTlogkUMNZuXbqKsLd9UZcgw/LbeutlznNb79UEjcV/wa/phvqgbiv+DX9MN9UEDEYagVtPxMdS0cTBYzCky33rPDcd7N9+nj77ILHbFjn4xS7tr3OyzZRHu8/wBOO+Xe9zr7r+9B87jEPg1/TDfVA3Ff8Gv6Yb6oG4xD4Nf0w31QeWyNO12J1XEsdm3UdxKIs/8Aqan6W77nT7EEHZyGqOFN4eKrLdLGIUOTwF7b05/vv7720QNpcFr8YwSWIQVrnljnQ5jQNaJA07suLHB2UG11jVTFUZS24GNVg4kYlE5TDjddR1GH1j4q1uSRji17bg2P3tJBVRXRNFX0y+iWtzRc4UYtHtPz+Xp+bwWKSICAgICAgICAgICAgICAgINPsHg9JX44ztyJ5pjHIcxEjGkgd3vNtf3+9S7bC9c6o9HN+N39MYcU4OJ/NE+uU+vtPvk63T0WzNLAGU0s7GNFmtbVVTQByAD7BWDkpmZnOfd6bnZ/49R+rq/3o8VdHkGxWJboktyVWUklxI4YWJJ1J+06lBLw+LBDC7iJp2v31RmDampaAd869mtflA+wIJO52f8Aj1H6ur/egbnZ/wCPUfq6v96CtxVmGNq6fs+SV7uJguHzzyi29ZqBI4gHw18UE/a0QOxql4tzmsyzZi1z2Ed+O1nMIcPwKD73Oz/x6j9XV/vQNzs/8eo/V1f70Dc7P/HqP1dX+9BH2RELcUquFLnM3UeUuc55P+JqvFzyXH8SghbNR4Q7CW8bLM1+lwyoqIx4C1mscGjTkEFrudn/AI9R+rq/3oMZ8oWA7PnCHSYKx8lUZYyXB88riD9IkOJv960Y+HFVEzEeq18Lu6sK4opqrmKPX0z9Pafw9vdy57HxvIkBa4GxBBBH2EHwVZNMxOUu5w8WjFp+qic4+YfK8bBAQEBAQEBAQEBAQEBAQfqDqOy3yn4Tg2z8MFTBUufHHkcWiItOvuvIDb8ArGi4w4piJlxNx4NeV41dVNPpMzPvH4z/AFWvzxYH9Wq/yw/yrLzOH8tOg73Z+8dT54sD+rVf5Yf5U8zh/JoO92fvHVnW/KJhgwOth3FTmqBUbs2isN5Flbm9pca8rp5nD+Xug73Z+8dVxhvys4NSUuWSnqyc8rtGw/1PLh/c+1PM4fyaDvdn7x1SvniwP6tV/lh/lTzOH8vNB3uz946nzxYH9Wq/yw/yp5nD+TQd7s/eOqrxz5UMIxF0O5gqhu54pXXbD4NeCbWk8dE8zh/L3Qd7s/eOpiPyoYRVYvTyxwVQbEJcwLYbnMW2t7T/AJSnmcP5NB3uz946rT54sD+rVf5Yf5U8zh/LzQd7s/eOp88WB/Vqv8sP8qeZw/k0He7P3jqfPFgf1ar/ACw/yp5nD+TQd7s/eOqnwz5TcJpMUqJJIKotlYxrQBFcZZZnm/tOUreh/F5nD+Xug73Z+8dXrs58qOEYVhLY54KouHiWtht/7kTzOH8mg73Z+8dVn88WB/Vqv8sP8qeZw/l5oO92fvHU+eLA/q1X+WH+VPM4fyaDvdn7x1cq2kxKLGMemnga5rZJC9rX2zAW9+Uke7mVBx64qrmYdX4Xb14FtTh4kZTGf7q1aliICAgICAgIM9xNR53dSvpvkLXdU8sdHy/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rxUtDEBAQEBAQEBAQEBAQEBAQEBAQEBAQEBAQEBAQEBAQEBAQEBAQEBAQEBAQEBAQEBAQEBAQEBAQEBAQEBAQEBAQEBAQEBAQEBAQEBAQEBAQEBAQEBAQEBAQEBAQEBAQEBAQEBAQEBAQEBAQEBAQEBAQEBAQEBAQEBAQEBAQEBAQEBAQEBAQEBAQEBAQEBAQEBAQEBAQEBAQEBAQEBAQEBAQEBAQEB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wgHBhQUBxMVFBIXEBAQEBUXGBsXHBwfFRciHxUYGhwfKDQiGB0pJxgfITMhMTUrOi46HCM/PD8sNyo5MCsBCgoKDg0OGhAQGzcmICY3NysyMC43Lyw3KzQsNzIuMzg0LzIsLSwsLyw3LSw0LCwsLCwsLjQ3LCwsLC0sLCwsLP/AABEIAKwBAwMBEQACEQEDEQH/xAAbAAEAAwEBAQEAAAAAAAAAAAAABAUGBwMCAf/EAEEQAAEDAgMFBQMLAgQHAAAAAAEAAgMEEQUSIQYTFFGRFSIxUtEjQVMHFzJUYXGBkpTS00JDJDM0sSVicnOCocH/xAAbAQEAAgMBAQAAAAAAAAAAAAAABAUCAwYBB//EADoRAQABAgIIBQIEBQIHAAAAAAABAgQDERUWUlORktHSBRQhMVESoUFhgbETInHB8AYyIyQ0coLh8f/aAAwDAQACEQMRAD8A44u9RRAQEBAQEBAQEBAQEBAQEBAQEBAQEBAQEBAQEBAQEBAQEBAQEBAQEBAQEBAQEBAQEBAQEBAQEBAQEBAQEBAQEBAQEBAQEBAQEBAQEBAQEBAQEBAQEBAQEBAQEBAQEBAQEBAQEBAQEBAQEBAQEBAQEBAQEBAQEBAQEBAQEBAQEBAQEBAQEBAQEBAQEBAQEBAQEBAQEBAQEBAQEBAQEBAQEBAQEBAQXPZVPzd1HouI1lutmnhPc7rVm02quMdp2VT83dR6JrLdbNPCe41ZtNqrjHadlU/N3Ueiay3WzTwnuNWbTaq4x2nZVPzd1Homst1s08J7jVm02quMdp2VT83dR6JrLdbNPCe41ZtNqrjHadlU/N3Ueiay3WzTwnuNWbTaq4x2nZVPzd1Homst1s08J7jVm02quMdp2VT83dR6JrLdbNPCe41ZtNqrjHadlU/N3Ueiay3WzTwnuNWbTaq4x2nZVPzd1Homst1s08J7jVm02quMdp2VT83dR6JrLdbNPCe41ZtNqrjHadlU/N3Ueiay3WzTwnuNWbTaq4x2nZVPzd1Homst1s08J7jVm02quMdp2VT83dR6JrLdbNPCe41ZtNqrjHadlU/N3Ueiay3WzTwnuNWbTaq4x2nZVPzd1Homst1s08J7jVm02quMdr3rNnjQyhtWHtcWMkAzNOjxdp0v4ggrOv8A1DeUTlVTTwnuRrXwTw+5omvCrqmM8vw7Xh2VT83dR6LDWW62aeE9yTqzabVXGO07Kp+buo9E1lutmnhPcas2m1VxjtOyqfm7qPRNZbrZp4T3GrNptVcY7Tsqn5u6j0TWW62aeE9xqzabVXGO07Kp+buo9E1lutmnhPcas2m1VxjtOyqfm7qPRNZbrZp4T3GrNptVcY7Tsqn5u6j0TWW62aeE9xqzabVXGO07Kp+buo9E1lutmnhPcas2m1VxjtOyqfm7qPRNZbrZp4T3GrNptVcY7Tsqn5u6j0TWW62aeE9xqzabVXGO07Kp+buo9E1lutmnhPcas2m1VxjtOyqfm7qPRNZbrZp4T3GrNptVcY7Tsqn5u6j0TWW62aeE9xqzabVXGO07Kp+buo9E1lutmnhPcas2m1VxjtOyqfm7qPRNZbrZp4T3GrNptVcY7Tsqn5u6j0TWW62aeE9xqzabVXGO1OXPOiEBAQEBAQEBAQEBAQEBBb7NYWMRrbzBxijtJKWgkgAjUtEb8zb2Dhl8DrYKTbYX1VZz7QofHL6cHDjConKqr9v7Z/h+rQbWYK2Wk3lO12eMe0sYi0MByDM6GINJu3I1heCLO0spdxhfXTnHuofCL6bbGimqcqJ9J6/l+c/DEKrd4ICAgICAgICAgICAgICAgICAgICAgICAgICC9wXZmpxbAqqpiIDadoIGnfIGaQDW4yts7w1vYXIKkYeBNdE1Ka98WptrijCy9J95+M/j5+Z4e6jUdcvxAQbrZfDpKbZ8zPeYmTyRw0zjM4ObLmtKRA0e3D3QxAR2cSG+65Vtg0xTRGT554njVYtzXNWXp6en5ezV47QVL8T3UTnsmlpnikjkn3VpIznbNmYLT5XCP2Vzu7GwyELagOQ1tM2jrHxtBAY4xWJvqzuu1AFxcG32WVTjUxTXMQ+heGY1WLa0VVZfp+HxH9YeC1LAQX2zGzFVtHFUGkIBhh3jRoM7jfJHqRa+V3e8BbVb8HA/iRMqfxLxSLOuinLPP1n+nX/PxUIIcLj71oW8TExnAj0QEBAQEBAQEBAQEBAQEBAQEBAQEH0xj5JA2IFznOaxrQCSS42aABqSSbWXtNM1TlDXi4tGFRNdc5RDoOA0VPNgLy2KGTPHFvRDE/LIXDIwPLrmF7XtLbB8OV2Zxs05lcfTTEZRD5tOPiVVxXVVMzH4z+Xqw2Jty1zrbstOrHQte2JwHdJiL9XtzNcM1zcgn3quuaPpr9vR2nglz/Gt8pqzqj3z/OZyRVHXL9sT4faenikRn7MaqqaYzql1bA5psJwKnkkZd2Z7+Lc18ocC5ps2OMOe8NjzeOQXjaAdVc055RnOb5pjzTOJVNNP0xn7fC8xCrccRih3cs4zCQxTNe193P0c2W27ylrZHiNzmZS1rdLhrcmpyLaiCWDG5RMTcPPdPjGHElkR1IBaNLX92mirbqJ+vP8AyHbeA4lE20UxGU5z/wCXt6/tCpUZeBNhr96RGc5Qwrrpopmqr2j1n9G/2Uo4xh7zPHFmETmzlsD3m0Wk0NQxwcWOBIzBojLw5pBNnZbjDoimPZ86u7irGxJmas4znLP4mf8A4yGOQcPXkMbG1g9m3dB+QGNrd4zO5zt49pcA5wcdSoN1R9NUTEejqPALqcTCqorqmaonP1zn09P75q9RXQCAgICAgICAgICAgICAgICAgICAjxrthtnBieMRtncW54JpI3tsHxSMkc2NzQdcwMJde2ngbE62FtgzT/NLkPGvEacaJwafwmPWPaYydDo6WJ8c2+lk3rnnNI1keWnLpDGH2y2c6RzC57TmAFgbNAvLc6xu3uCx0+z1POCXvfNFTQjQiOKGKQMjjsASHHvk++45KNdRnQuvAq/ouc5nKMpmf0YBVruGh2PoKuorRLh0jY5Yqila3OzO0icva4OHvFha2mjjYg2KmWmHn/O5j/UF3NP/AC8x6TGef55/+nUI4qymggkfepgkihkp6ZobGBIHOlYSDmu672gEFrRkBdoMwnuUT9oGYnPM2NoyTuY+Onq47Nyb3/MZlcHEgZGE/Rzd3LYgloYvb/Da2pnkZLKzdRGsqZA2LK58jIGyC7sxOUCUNA0td176W14uH9dOSZY3c2uL/EiM59nNFUPoy52Pw2DF9pYIa0ExymaN1v8Asv1afc4XDgfcbKRbR/PEqXxzEytaqYn19OE9XV6WjjpnTnEJZZXgOEjmNYHN3DGsdWGzb722Qhve8CWgkkKzcOze2GAX2VMz5N6Y5OGgFo2taGSOM8rbBozSZcxA5BovoteLR9dMwmWFzFtj04k+0Z+34+jnNdTOo62SN5vkkkjv4A5HlpI+y7SqvEomirJ3tpc03GFGJH4+8fDwWCSICAgICAgICAgICAgICAgICAg8qv8A0r/+h3+yyw/90f1R7v8A6fE/7Z/Z3aCopsP2rfJVTRNYZ3sIJylhbvSM3uOcz6HTUAa3Vy+aoVHBDJgNQIo5REIg17yyWz2vhawTZG6zl7Gtc8NILWkAZZC5BKrm0tTQ0geGROFY6qyTablzLvy6X1B7lx5jbkgz2D4nsgzCIRNh8DnCCIOJpag3OQXNxTkH77lefTHw2RjYkRlFU8ZWmfDsLxd8lJDSwxNZSPc2MGRpLTP3g1jQXvaSw2AJHdKRER7Maq6qpzqnN8U2IPmxjf4dEyRhMMdO0xVUbWyAvG8GZo3bSZsr7NLQCxxJJyr1itds48REG5k9qXxzOgnMb3Ojc5pbIA2MNaHAPa2O5uS73lt3BT4ni1LieDSR0zYw9sFUXjdVDHEvhcHNa+ZjTK5zso95NgSEHtXz7I0E2WfD6QkjNeOKSYeJH0o4HNB08L38Oax+mn4bf4+LtTxlHwB+ETY8yahjghjZXPayMNfG5u9pog94a9jSASwN8Be/iVlk1zVMznMrijjb2lUGljm7jA4vY17XPDHyOEjTq2R95HMbHbXI/NcObY8QGyUD9neHp3Ngkkky7p+Zm7Y6lEQkDHHNkLS2Sxsbvyus66DC/KG4OxmEgg3oWOuBYG9TOS4D3X8VBvPel1f+mv8Abifp/dl1CdOICAgICAgICAgICAgICAgICAgI8dh2axWU7PQxytklfJPQvL7tIaI3Uwc55c4E/THgCfFXNE50w+a3NMU41cR7Zz+6aKCkfs3iT3MaXs4sxutq20NxlP8ATY66LJoQauugw11bFAxwfLhUmV7MoDd1JVhpcbg+8AWv+AQeslZQ0kLvYMaGMcS0UsWm7AMjR7a3cDgeR/pzeCCTR1EfbsDYIw0irljc5sMcekbBd2YSk5Xb1thYnmG+KCDtDiUVXVgbl9343SAOduyAwcPFKT3ibPEmUaXsTfKgtMfZRYRtnh+4hAY5lXmEYaLOzwsjebkaDekaXNnHQoPIVoqtnMNvG4DNFTva9rJLHd5A5zc4Bbcg3BJ18OQRYa+kmY3JCLuZG8N4aK95JCyNn+dbM4sJ5AeJHgghV2K0tHhWIlsRMc1BCxuSNkYJkbO0yObnOn0WE+PdGhABQaPB8NoajHqsTxscGsjLQQCB7eoGg92jGj/xHJBBwCuGGxUhMb3B8VRG5zcvdMs0DWudmcCRdw8LlBybaWaWbF3b1xdaOBoub2AibYDkNT1VZdT/AMSXdeBUxFnTMR7zP7qtR1wICAgICAgICAgICAgICAgICAgFzW/SNkyzYzVFPvOTpuzL6pmEwvbw9g6CMB1Rlc4l9M64GQ6AQOvrpr42VzRGVMQ+a3NUVY1dUe0zP7rugxSnn2MxIvfCC9tW6MNlDw4OpxlINhe/3LJpUdbxWI1k76c0p/4fUwhgqbucWzz5wwZO8QXtBGn02c9AsqnDq+uieYJKEtlbVljhVki1RGwMP+XqO5f8QgkRsraPGI5HmjN6iZwAqjfvtZ4+z8Bujc/aEFXWsqn4hFmNOR2rTfQnzk3npnEtBYA4DdkHUG/gDZBotu2THamgMO70ZU33km7Gk1O+17E3O7I8Pvsgq6WSrOD0bL0mk0clzU2tls4sd7Puu7hbbXVApcKxKEsu+iOUUYP+KP8AYle939v3h9h9yCnxehrnYRURB1GS2lpoiRU3BfmkIjb3NXneM7pt9Nmuuga7ZXFaeXGax08kLbsjDS2UPBtUVN9SB7//AJzQUGD1k9ZR07YuFBaDfNU21ZNTylp7mji1lwP9rIObY48nFXb3KHZYtA7N4RtHj+CrLqJ/iTLuPAsSibSmnP1zn0/XNBUddCAgICAgICAgICAgICAgICAgIOh/Jxs3iMTjVTQVBa+NnCvhdSnQlwlLmyu9/dtp7j4KytsL6Izn3lxHjV/Fxifw6c/pp94nL3jOM/8AODd7jEPg1/TDfVSVIr6OCM7GYkZGd4R1V8wZmB4cXzZe7fnbTlogkUMNZuXbqKsLd9UZcgw/LbeutlznNb79UEjcV/wa/phvqgbiv+DX9MN9UEDEYagVtPxMdS0cTBYzCky33rPDcd7N9+nj77ILHbFjn4xS7tr3OyzZRHu8/wBOO+Xe9zr7r+9B87jEPg1/TDfVA3Ff8Gv6Yb6oG4xD4Nf0w31QeWyNO12J1XEsdm3UdxKIs/8Aqan6W77nT7EEHZyGqOFN4eKrLdLGIUOTwF7b05/vv7720QNpcFr8YwSWIQVrnljnQ5jQNaJA07suLHB2UG11jVTFUZS24GNVg4kYlE5TDjddR1GH1j4q1uSRji17bg2P3tJBVRXRNFX0y+iWtzRc4UYtHtPz+Xp+bwWKSICAgICAgICAgICAgICAgINPsHg9JX44ztyJ5pjHIcxEjGkgd3vNtf3+9S7bC9c6o9HN+N39MYcU4OJ/NE+uU+vtPvk63T0WzNLAGU0s7GNFmtbVVTQByAD7BWDkpmZnOfd6bnZ/49R+rq/3o8VdHkGxWJboktyVWUklxI4YWJJ1J+06lBLw+LBDC7iJp2v31RmDampaAd869mtflA+wIJO52f8Aj1H6ur/egbnZ/wCPUfq6v96CtxVmGNq6fs+SV7uJguHzzyi29ZqBI4gHw18UE/a0QOxql4tzmsyzZi1z2Ed+O1nMIcPwKD73Oz/x6j9XV/vQNzs/8eo/V1f70Dc7P/HqP1dX+9BH2RELcUquFLnM3UeUuc55P+JqvFzyXH8SghbNR4Q7CW8bLM1+lwyoqIx4C1mscGjTkEFrudn/AI9R+rq/3oMZ8oWA7PnCHSYKx8lUZYyXB88riD9IkOJv960Y+HFVEzEeq18Lu6sK4opqrmKPX0z9Pafw9vdy57HxvIkBa4GxBBBH2EHwVZNMxOUu5w8WjFp+qic4+YfK8bBAQEBAQEBAQEBAQEBAQfqDqOy3yn4Tg2z8MFTBUufHHkcWiItOvuvIDb8ArGi4w4piJlxNx4NeV41dVNPpMzPvH4z/AFWvzxYH9Wq/yw/yrLzOH8tOg73Z+8dT54sD+rVf5Yf5U8zh/JoO92fvHVnW/KJhgwOth3FTmqBUbs2isN5Flbm9pca8rp5nD+Xug73Z+8dVxhvys4NSUuWSnqyc8rtGw/1PLh/c+1PM4fyaDvdn7x1SvniwP6tV/lh/lTzOH8vNB3uz946nzxYH9Wq/yw/yp5nD+TQd7s/eOqrxz5UMIxF0O5gqhu54pXXbD4NeCbWk8dE8zh/L3Qd7s/eOpiPyoYRVYvTyxwVQbEJcwLYbnMW2t7T/AJSnmcP5NB3uz946rT54sD+rVf5Yf5U8zh/LzQd7s/eOp88WB/Vqv8sP8qeZw/k0He7P3jqfPFgf1ar/ACw/yp5nD+TQd7s/eOqnwz5TcJpMUqJJIKotlYxrQBFcZZZnm/tOUreh/F5nD+Xug73Z+8dXrs58qOEYVhLY54KouHiWtht/7kTzOH8mg73Z+8dVn88WB/Vqv8sP8qeZw/l5oO92fvHU+eLA/q1X+WH+VPM4fyaDvdn7x1cq2kxKLGMemnga5rZJC9rX2zAW9+Uke7mVBx64qrmYdX4Xb14FtTh4kZTGf7q1aliICAgICAgIM9xNR53dSvpvkLXdU8sdHy/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pxNR53dSnkLXdU8sdDSF3vauaerxUtDEBAQEBAQEBAQEBAQEBAQEBAQEBAQEBAQEBAQEBAQEBAQEBAQEBAQEBAQEBAQEBAQEBAQEBAQEBAQEBAQEBAQEBAQEBAQEBAQEBAQEBAQEBAQEBAQEBAQEBAQEBAQEBAQEBAQEBAQEBAQEBAQEBAQEBAQEBAQEBAQEBAQEBAQEBAQEBAQEBAQEBAQEBAQEBAQEBAQEBAQEBAQEBAQEBAQEBAQEB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0" name="Picture 6" descr="http://www.crwflags.com/fotw/images/k/k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618" y="2049360"/>
            <a:ext cx="1541463" cy="102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5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km-KH" sz="2400" dirty="0" smtClean="0">
                <a:latin typeface="Khmer OS System" pitchFamily="2" charset="0"/>
                <a:cs typeface="Khmer OS System" pitchFamily="2" charset="0"/>
              </a:rPr>
              <a:t>សំរេចគោលដៅបីសូន្យ</a:t>
            </a:r>
            <a:br>
              <a:rPr lang="km-KH" sz="2400" dirty="0" smtClean="0">
                <a:latin typeface="Khmer OS System" pitchFamily="2" charset="0"/>
                <a:cs typeface="Khmer OS System" pitchFamily="2" charset="0"/>
              </a:rPr>
            </a:br>
            <a:r>
              <a:rPr lang="km-KH" sz="2400" dirty="0" smtClean="0">
                <a:latin typeface="Khmer OS System" pitchFamily="2" charset="0"/>
                <a:cs typeface="Khmer OS System" pitchFamily="2" charset="0"/>
              </a:rPr>
              <a:t>០ឆ្លងថ្មី​ ០ស្លាប់​​​</a:t>
            </a:r>
            <a:r>
              <a:rPr lang="en-US" sz="2400" dirty="0" smtClean="0">
                <a:latin typeface="Khmer OS System" pitchFamily="2" charset="0"/>
                <a:cs typeface="Khmer OS System" pitchFamily="2" charset="0"/>
              </a:rPr>
              <a:t> </a:t>
            </a:r>
            <a:r>
              <a:rPr lang="km-KH" sz="2400" dirty="0" smtClean="0">
                <a:latin typeface="Khmer OS System" pitchFamily="2" charset="0"/>
                <a:cs typeface="Khmer OS System" pitchFamily="2" charset="0"/>
              </a:rPr>
              <a:t>០រើសអើង</a:t>
            </a:r>
            <a:r>
              <a:rPr lang="km-KH" sz="2400" dirty="0">
                <a:latin typeface="Khmer OS System" pitchFamily="2" charset="0"/>
                <a:cs typeface="Khmer OS System" pitchFamily="2" charset="0"/>
              </a:rPr>
              <a:t/>
            </a:r>
            <a:br>
              <a:rPr lang="km-KH" sz="2400" dirty="0">
                <a:latin typeface="Khmer OS System" pitchFamily="2" charset="0"/>
                <a:cs typeface="Khmer OS System" pitchFamily="2" charset="0"/>
              </a:rPr>
            </a:br>
            <a:r>
              <a:rPr lang="km-KH" sz="2400" dirty="0" smtClean="0">
                <a:latin typeface="Khmer OS System" pitchFamily="2" charset="0"/>
                <a:cs typeface="Khmer OS System" pitchFamily="2" charset="0"/>
              </a:rPr>
              <a:t>ដល់ឆ្នាំ២០១៥</a:t>
            </a:r>
            <a:r>
              <a:rPr lang="en-US" sz="2400" dirty="0" smtClean="0">
                <a:latin typeface="Khmer OS System" pitchFamily="2" charset="0"/>
                <a:cs typeface="Khmer OS System" pitchFamily="2" charset="0"/>
              </a:rPr>
              <a:t>/</a:t>
            </a:r>
            <a:r>
              <a:rPr lang="km-KH" sz="2400" dirty="0" smtClean="0">
                <a:latin typeface="Khmer OS System" pitchFamily="2" charset="0"/>
                <a:cs typeface="Khmer OS System" pitchFamily="2" charset="0"/>
              </a:rPr>
              <a:t>២០២០</a:t>
            </a:r>
            <a:endParaRPr lang="en-US" sz="2400" dirty="0">
              <a:latin typeface="Khmer OS System" pitchFamily="2" charset="0"/>
              <a:cs typeface="Khmer OS System" pitchFamily="2"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2057400"/>
            <a:ext cx="4114800" cy="355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0" r="69218"/>
          <a:stretch/>
        </p:blipFill>
        <p:spPr bwMode="auto">
          <a:xfrm>
            <a:off x="165100" y="2542321"/>
            <a:ext cx="24066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81" r="49420"/>
          <a:stretch/>
        </p:blipFill>
        <p:spPr bwMode="auto">
          <a:xfrm>
            <a:off x="457200" y="3952447"/>
            <a:ext cx="16256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30046"/>
          <a:stretch/>
        </p:blipFill>
        <p:spPr bwMode="auto">
          <a:xfrm>
            <a:off x="6794500" y="2542321"/>
            <a:ext cx="16383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022" r="309"/>
          <a:stretch/>
        </p:blipFill>
        <p:spPr bwMode="auto">
          <a:xfrm>
            <a:off x="6888163" y="3964721"/>
            <a:ext cx="169703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295400"/>
            <a:ext cx="8382000" cy="646331"/>
          </a:xfrm>
          <a:prstGeom prst="rect">
            <a:avLst/>
          </a:prstGeom>
          <a:noFill/>
        </p:spPr>
        <p:txBody>
          <a:bodyPr wrap="square" rtlCol="0">
            <a:spAutoFit/>
          </a:bodyPr>
          <a:lstStyle/>
          <a:p>
            <a:pPr algn="ctr"/>
            <a:r>
              <a:rPr lang="en-US" b="1" dirty="0"/>
              <a:t>2011 United Nations General Assembly Political Declaration on HIV/AIDS:</a:t>
            </a:r>
          </a:p>
          <a:p>
            <a:pPr algn="ctr"/>
            <a:r>
              <a:rPr lang="en-US" b="1" dirty="0"/>
              <a:t>Targets and elimination commitments</a:t>
            </a:r>
            <a:endParaRPr lang="en-US" dirty="0"/>
          </a:p>
        </p:txBody>
      </p:sp>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912" t="33349" r="56052" b="20566"/>
          <a:stretch/>
        </p:blipFill>
        <p:spPr bwMode="auto">
          <a:xfrm>
            <a:off x="7086600" y="5105400"/>
            <a:ext cx="1371600" cy="154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Elbow Connector 10"/>
          <p:cNvCxnSpPr/>
          <p:nvPr/>
        </p:nvCxnSpPr>
        <p:spPr>
          <a:xfrm>
            <a:off x="1143000" y="5105400"/>
            <a:ext cx="6003925" cy="747819"/>
          </a:xfrm>
          <a:prstGeom prst="bentConnector3">
            <a:avLst>
              <a:gd name="adj1" fmla="val -133"/>
            </a:avLst>
          </a:prstGeom>
          <a:ln w="38100">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143000" y="3513871"/>
            <a:ext cx="0" cy="319727"/>
          </a:xfrm>
          <a:prstGeom prst="straightConnector1">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endCxn id="7" idx="3"/>
          </p:cNvCxnSpPr>
          <p:nvPr/>
        </p:nvCxnSpPr>
        <p:spPr>
          <a:xfrm rot="5400000" flipH="1" flipV="1">
            <a:off x="6956740" y="4377159"/>
            <a:ext cx="2825123" cy="126998"/>
          </a:xfrm>
          <a:prstGeom prst="bentConnector4">
            <a:avLst>
              <a:gd name="adj1" fmla="val -854"/>
              <a:gd name="adj2" fmla="val 280003"/>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13" name="Picture 6" descr="http://www.crwflags.com/fotw/images/k/kh.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
            <a:ext cx="1541463" cy="102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254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m-KH" dirty="0" smtClean="0"/>
              <a:t>ចំណុចគន្លឹះនៃបទបង្ហាញ</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025985192"/>
              </p:ext>
            </p:extLst>
          </p:nvPr>
        </p:nvGraphicFramePr>
        <p:xfrm>
          <a:off x="533400" y="1524000"/>
          <a:ext cx="8077200" cy="4476170"/>
        </p:xfrm>
        <a:graphic>
          <a:graphicData uri="http://schemas.openxmlformats.org/drawingml/2006/table">
            <a:tbl>
              <a:tblPr firstRow="1" firstCol="1" bandRow="1">
                <a:tableStyleId>{5C22544A-7EE6-4342-B048-85BDC9FD1C3A}</a:tableStyleId>
              </a:tblPr>
              <a:tblGrid>
                <a:gridCol w="821410"/>
                <a:gridCol w="7255790"/>
              </a:tblGrid>
              <a:tr h="533400">
                <a:tc>
                  <a:txBody>
                    <a:bodyPr/>
                    <a:lstStyle/>
                    <a:p>
                      <a:pPr marL="0" marR="0" algn="ctr">
                        <a:lnSpc>
                          <a:spcPct val="115000"/>
                        </a:lnSpc>
                        <a:spcBef>
                          <a:spcPts val="0"/>
                        </a:spcBef>
                        <a:spcAft>
                          <a:spcPts val="0"/>
                        </a:spcAft>
                      </a:pPr>
                      <a:r>
                        <a:rPr lang="en-US" sz="1800" dirty="0">
                          <a:solidFill>
                            <a:schemeClr val="bg1"/>
                          </a:solidFill>
                          <a:effectLst/>
                        </a:rPr>
                        <a:t>1</a:t>
                      </a:r>
                      <a:endParaRPr lang="en-US" sz="1800" dirty="0">
                        <a:solidFill>
                          <a:schemeClr val="bg1"/>
                        </a:solidFill>
                        <a:effectLst/>
                        <a:latin typeface="Calibri"/>
                        <a:ea typeface="Calibri"/>
                        <a:cs typeface="DaunPenh"/>
                      </a:endParaRPr>
                    </a:p>
                  </a:txBody>
                  <a:tcPr marL="68580" marR="68580" marT="0" marB="0" anchor="ctr"/>
                </a:tc>
                <a:tc>
                  <a:txBody>
                    <a:bodyPr/>
                    <a:lstStyle/>
                    <a:p>
                      <a:pPr marL="0" marR="0" algn="l">
                        <a:lnSpc>
                          <a:spcPct val="115000"/>
                        </a:lnSpc>
                        <a:spcBef>
                          <a:spcPts val="0"/>
                        </a:spcBef>
                        <a:spcAft>
                          <a:spcPts val="0"/>
                        </a:spcAft>
                      </a:pPr>
                      <a:r>
                        <a:rPr lang="en-US" sz="2000" b="1" kern="1200" baseline="0" dirty="0" smtClean="0">
                          <a:solidFill>
                            <a:schemeClr val="tx1"/>
                          </a:solidFill>
                          <a:effectLst/>
                          <a:latin typeface="+mn-lt"/>
                          <a:ea typeface="+mn-ea"/>
                          <a:cs typeface="+mn-cs"/>
                        </a:rPr>
                        <a:t>Introduction </a:t>
                      </a:r>
                      <a:endParaRPr lang="en-US" sz="2000" b="1" kern="1200" baseline="0" dirty="0">
                        <a:solidFill>
                          <a:schemeClr val="tx1"/>
                        </a:solidFill>
                        <a:effectLst/>
                        <a:latin typeface="+mn-lt"/>
                        <a:ea typeface="+mn-ea"/>
                        <a:cs typeface="+mn-cs"/>
                      </a:endParaRPr>
                    </a:p>
                  </a:txBody>
                  <a:tcPr marL="68580" marR="68580" marT="0" marB="0">
                    <a:solidFill>
                      <a:schemeClr val="accent5">
                        <a:lumMod val="20000"/>
                        <a:lumOff val="80000"/>
                      </a:schemeClr>
                    </a:solidFill>
                  </a:tcPr>
                </a:tc>
              </a:tr>
              <a:tr h="457200">
                <a:tc>
                  <a:txBody>
                    <a:bodyPr/>
                    <a:lstStyle/>
                    <a:p>
                      <a:pPr marL="0" marR="0" algn="ctr">
                        <a:lnSpc>
                          <a:spcPct val="115000"/>
                        </a:lnSpc>
                        <a:spcBef>
                          <a:spcPts val="0"/>
                        </a:spcBef>
                        <a:spcAft>
                          <a:spcPts val="0"/>
                        </a:spcAft>
                      </a:pPr>
                      <a:r>
                        <a:rPr lang="en-US" sz="1800" dirty="0">
                          <a:solidFill>
                            <a:schemeClr val="bg1"/>
                          </a:solidFill>
                          <a:effectLst/>
                        </a:rPr>
                        <a:t>2</a:t>
                      </a:r>
                      <a:endParaRPr lang="en-US" sz="1800" dirty="0">
                        <a:solidFill>
                          <a:schemeClr val="bg1"/>
                        </a:solidFill>
                        <a:effectLst/>
                        <a:latin typeface="Calibri"/>
                        <a:ea typeface="Calibri"/>
                        <a:cs typeface="DaunPenh"/>
                      </a:endParaRPr>
                    </a:p>
                  </a:txBody>
                  <a:tcPr marL="68580" marR="68580" marT="0" marB="0" anchor="ctr"/>
                </a:tc>
                <a:tc>
                  <a:txBody>
                    <a:bodyPr/>
                    <a:lstStyle/>
                    <a:p>
                      <a:pPr marL="0" marR="0" algn="l">
                        <a:lnSpc>
                          <a:spcPct val="115000"/>
                        </a:lnSpc>
                        <a:spcBef>
                          <a:spcPts val="0"/>
                        </a:spcBef>
                        <a:spcAft>
                          <a:spcPts val="0"/>
                        </a:spcAft>
                      </a:pPr>
                      <a:r>
                        <a:rPr lang="en-US" sz="2000" b="1" kern="1200" baseline="0" dirty="0" smtClean="0">
                          <a:solidFill>
                            <a:schemeClr val="tx1"/>
                          </a:solidFill>
                          <a:effectLst/>
                          <a:latin typeface="+mn-lt"/>
                          <a:ea typeface="+mn-ea"/>
                          <a:cs typeface="+mn-cs"/>
                        </a:rPr>
                        <a:t>Result Based Management (RBM)</a:t>
                      </a:r>
                    </a:p>
                  </a:txBody>
                  <a:tcPr marL="68580" marR="68580" marT="0" marB="0">
                    <a:solidFill>
                      <a:schemeClr val="bg1"/>
                    </a:solidFill>
                  </a:tcPr>
                </a:tc>
              </a:tr>
              <a:tr h="457200">
                <a:tc>
                  <a:txBody>
                    <a:bodyPr/>
                    <a:lstStyle/>
                    <a:p>
                      <a:pPr marL="0" marR="0" algn="ctr">
                        <a:lnSpc>
                          <a:spcPct val="115000"/>
                        </a:lnSpc>
                        <a:spcBef>
                          <a:spcPts val="0"/>
                        </a:spcBef>
                        <a:spcAft>
                          <a:spcPts val="0"/>
                        </a:spcAft>
                      </a:pPr>
                      <a:r>
                        <a:rPr lang="en-US" sz="1800" dirty="0">
                          <a:solidFill>
                            <a:schemeClr val="bg1"/>
                          </a:solidFill>
                          <a:effectLst/>
                        </a:rPr>
                        <a:t>3</a:t>
                      </a:r>
                      <a:endParaRPr lang="en-US" sz="1800" dirty="0">
                        <a:solidFill>
                          <a:schemeClr val="bg1"/>
                        </a:solidFill>
                        <a:effectLst/>
                        <a:latin typeface="Calibri"/>
                        <a:ea typeface="Calibri"/>
                        <a:cs typeface="DaunPenh"/>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b="1" kern="1200" baseline="0" dirty="0" smtClean="0">
                          <a:solidFill>
                            <a:schemeClr val="tx1"/>
                          </a:solidFill>
                          <a:effectLst/>
                          <a:latin typeface="+mn-lt"/>
                          <a:ea typeface="+mn-ea"/>
                          <a:cs typeface="+mn-cs"/>
                        </a:rPr>
                        <a:t>Update HIV and AIDS Response in Cambodia</a:t>
                      </a:r>
                    </a:p>
                  </a:txBody>
                  <a:tcPr marL="68580" marR="68580" marT="0" marB="0">
                    <a:solidFill>
                      <a:schemeClr val="bg1"/>
                    </a:solidFill>
                  </a:tcPr>
                </a:tc>
              </a:tr>
              <a:tr h="919446">
                <a:tc>
                  <a:txBody>
                    <a:bodyPr/>
                    <a:lstStyle/>
                    <a:p>
                      <a:pPr marL="0" marR="0" algn="ctr">
                        <a:lnSpc>
                          <a:spcPct val="115000"/>
                        </a:lnSpc>
                        <a:spcBef>
                          <a:spcPts val="0"/>
                        </a:spcBef>
                        <a:spcAft>
                          <a:spcPts val="0"/>
                        </a:spcAft>
                      </a:pPr>
                      <a:r>
                        <a:rPr lang="en-US" sz="1800" dirty="0" smtClean="0">
                          <a:solidFill>
                            <a:schemeClr val="bg1"/>
                          </a:solidFill>
                          <a:effectLst/>
                          <a:latin typeface="Calibri"/>
                          <a:ea typeface="Calibri"/>
                          <a:cs typeface="DaunPenh"/>
                        </a:rPr>
                        <a:t>4</a:t>
                      </a:r>
                      <a:endParaRPr lang="en-US" sz="1800" dirty="0">
                        <a:solidFill>
                          <a:schemeClr val="bg1"/>
                        </a:solidFill>
                        <a:effectLst/>
                        <a:latin typeface="Calibri"/>
                        <a:ea typeface="Calibri"/>
                        <a:cs typeface="DaunPenh"/>
                      </a:endParaRPr>
                    </a:p>
                  </a:txBody>
                  <a:tcPr marL="68580" marR="68580" marT="0" marB="0" anchor="ctr"/>
                </a:tc>
                <a:tc>
                  <a:txBody>
                    <a:bodyPr/>
                    <a:lstStyle/>
                    <a:p>
                      <a:pPr marL="0" marR="0" algn="l">
                        <a:lnSpc>
                          <a:spcPct val="100000"/>
                        </a:lnSpc>
                        <a:spcBef>
                          <a:spcPts val="0"/>
                        </a:spcBef>
                        <a:spcAft>
                          <a:spcPts val="0"/>
                        </a:spcAft>
                      </a:pPr>
                      <a:endParaRPr lang="en-US" sz="2000" b="1" kern="1200" baseline="0" dirty="0" smtClean="0">
                        <a:solidFill>
                          <a:schemeClr val="tx1"/>
                        </a:solidFill>
                        <a:effectLst/>
                        <a:latin typeface="+mn-lt"/>
                        <a:ea typeface="+mn-ea"/>
                        <a:cs typeface="+mn-cs"/>
                      </a:endParaRPr>
                    </a:p>
                    <a:p>
                      <a:pPr marL="0" marR="0" algn="l">
                        <a:lnSpc>
                          <a:spcPct val="100000"/>
                        </a:lnSpc>
                        <a:spcBef>
                          <a:spcPts val="0"/>
                        </a:spcBef>
                        <a:spcAft>
                          <a:spcPts val="0"/>
                        </a:spcAft>
                      </a:pPr>
                      <a:r>
                        <a:rPr lang="en-US" sz="2000" b="1" kern="1200" baseline="0" dirty="0" smtClean="0">
                          <a:solidFill>
                            <a:schemeClr val="tx1"/>
                          </a:solidFill>
                          <a:effectLst/>
                          <a:latin typeface="+mn-lt"/>
                          <a:ea typeface="+mn-ea"/>
                          <a:cs typeface="+mn-cs"/>
                        </a:rPr>
                        <a:t>Global, regional and country commitments for HIV and AIDS response</a:t>
                      </a:r>
                      <a:endParaRPr lang="en-US" sz="2000" b="1" kern="1200" baseline="0" dirty="0">
                        <a:solidFill>
                          <a:schemeClr val="tx1"/>
                        </a:solidFill>
                        <a:effectLst/>
                        <a:latin typeface="+mn-lt"/>
                        <a:ea typeface="+mn-ea"/>
                        <a:cs typeface="+mn-cs"/>
                      </a:endParaRPr>
                    </a:p>
                  </a:txBody>
                  <a:tcPr marL="68580" marR="68580" marT="0" marB="0">
                    <a:solidFill>
                      <a:schemeClr val="accent5">
                        <a:lumMod val="20000"/>
                        <a:lumOff val="80000"/>
                      </a:schemeClr>
                    </a:solidFill>
                  </a:tcPr>
                </a:tc>
              </a:tr>
              <a:tr h="528682">
                <a:tc>
                  <a:txBody>
                    <a:bodyPr/>
                    <a:lstStyle/>
                    <a:p>
                      <a:pPr marL="0" marR="0" algn="ctr">
                        <a:lnSpc>
                          <a:spcPct val="115000"/>
                        </a:lnSpc>
                        <a:spcBef>
                          <a:spcPts val="0"/>
                        </a:spcBef>
                        <a:spcAft>
                          <a:spcPts val="0"/>
                        </a:spcAft>
                      </a:pPr>
                      <a:r>
                        <a:rPr lang="en-US" sz="1800" b="1" kern="1200" dirty="0" smtClean="0">
                          <a:solidFill>
                            <a:schemeClr val="bg1"/>
                          </a:solidFill>
                          <a:effectLst/>
                          <a:latin typeface="+mn-lt"/>
                          <a:ea typeface="+mn-ea"/>
                          <a:cs typeface="+mn-cs"/>
                        </a:rPr>
                        <a:t>5</a:t>
                      </a:r>
                      <a:endParaRPr lang="en-US" sz="1800" b="1" kern="1200" dirty="0">
                        <a:solidFill>
                          <a:schemeClr val="bg1"/>
                        </a:solidFill>
                        <a:effectLst/>
                        <a:latin typeface="+mn-lt"/>
                        <a:ea typeface="+mn-ea"/>
                        <a:cs typeface="+mn-cs"/>
                      </a:endParaRPr>
                    </a:p>
                  </a:txBody>
                  <a:tcPr marL="68580" marR="68580" marT="0" marB="0" anchor="ctr"/>
                </a:tc>
                <a:tc>
                  <a:txBody>
                    <a:bodyPr/>
                    <a:lstStyle/>
                    <a:p>
                      <a:pPr marL="0" marR="0" algn="l">
                        <a:lnSpc>
                          <a:spcPct val="115000"/>
                        </a:lnSpc>
                        <a:spcBef>
                          <a:spcPts val="0"/>
                        </a:spcBef>
                        <a:spcAft>
                          <a:spcPts val="0"/>
                        </a:spcAft>
                      </a:pPr>
                      <a:r>
                        <a:rPr lang="en-US" sz="2000" b="1" kern="1200" baseline="0" dirty="0" smtClean="0">
                          <a:solidFill>
                            <a:schemeClr val="tx1"/>
                          </a:solidFill>
                          <a:effectLst/>
                          <a:latin typeface="+mn-lt"/>
                          <a:ea typeface="+mn-ea"/>
                          <a:cs typeface="+mn-cs"/>
                        </a:rPr>
                        <a:t>Lessons learned from the  HIV and AIDS Response in 2012-2013</a:t>
                      </a:r>
                    </a:p>
                  </a:txBody>
                  <a:tcPr marL="68580" marR="68580" marT="0" marB="0">
                    <a:solidFill>
                      <a:schemeClr val="bg1"/>
                    </a:solidFill>
                  </a:tcPr>
                </a:tc>
              </a:tr>
              <a:tr h="528682">
                <a:tc>
                  <a:txBody>
                    <a:bodyPr/>
                    <a:lstStyle/>
                    <a:p>
                      <a:pPr marL="0" marR="0" algn="ctr">
                        <a:lnSpc>
                          <a:spcPct val="115000"/>
                        </a:lnSpc>
                        <a:spcBef>
                          <a:spcPts val="0"/>
                        </a:spcBef>
                        <a:spcAft>
                          <a:spcPts val="0"/>
                        </a:spcAft>
                      </a:pPr>
                      <a:r>
                        <a:rPr lang="en-US" sz="1800" b="1" kern="1200" dirty="0" smtClean="0">
                          <a:solidFill>
                            <a:schemeClr val="bg1"/>
                          </a:solidFill>
                          <a:effectLst/>
                          <a:latin typeface="+mn-lt"/>
                          <a:ea typeface="+mn-ea"/>
                          <a:cs typeface="+mn-cs"/>
                        </a:rPr>
                        <a:t>6</a:t>
                      </a:r>
                      <a:endParaRPr lang="en-US" sz="1800" b="1" kern="1200" dirty="0">
                        <a:solidFill>
                          <a:schemeClr val="bg1"/>
                        </a:solidFill>
                        <a:effectLst/>
                        <a:latin typeface="+mn-lt"/>
                        <a:ea typeface="+mn-ea"/>
                        <a:cs typeface="+mn-cs"/>
                      </a:endParaRPr>
                    </a:p>
                  </a:txBody>
                  <a:tcPr marL="68580" marR="68580" marT="0" marB="0" anchor="ctr"/>
                </a:tc>
                <a:tc>
                  <a:txBody>
                    <a:bodyPr/>
                    <a:lstStyle/>
                    <a:p>
                      <a:pPr marL="0" marR="0" algn="l">
                        <a:lnSpc>
                          <a:spcPct val="115000"/>
                        </a:lnSpc>
                        <a:spcBef>
                          <a:spcPts val="0"/>
                        </a:spcBef>
                        <a:spcAft>
                          <a:spcPts val="0"/>
                        </a:spcAft>
                      </a:pPr>
                      <a:r>
                        <a:rPr lang="en-US" sz="2000" b="1" kern="1200" baseline="0" dirty="0" smtClean="0">
                          <a:solidFill>
                            <a:schemeClr val="tx1"/>
                          </a:solidFill>
                          <a:effectLst/>
                          <a:latin typeface="+mn-lt"/>
                          <a:ea typeface="+mn-ea"/>
                          <a:cs typeface="+mn-cs"/>
                        </a:rPr>
                        <a:t>Managing HIV and AIDS response in 2014-2015</a:t>
                      </a:r>
                    </a:p>
                  </a:txBody>
                  <a:tcPr marL="68580" marR="68580" marT="0" marB="0">
                    <a:solidFill>
                      <a:schemeClr val="bg1"/>
                    </a:solidFill>
                  </a:tcPr>
                </a:tc>
              </a:tr>
              <a:tr h="796152">
                <a:tc>
                  <a:txBody>
                    <a:bodyPr/>
                    <a:lstStyle/>
                    <a:p>
                      <a:pPr algn="ctr"/>
                      <a:r>
                        <a:rPr lang="en-US" dirty="0" smtClean="0"/>
                        <a:t>7</a:t>
                      </a:r>
                      <a:endParaRPr lang="en-US" dirty="0"/>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b="1" kern="1200" baseline="0" dirty="0" smtClean="0">
                          <a:solidFill>
                            <a:schemeClr val="tx1"/>
                          </a:solidFill>
                          <a:effectLst/>
                          <a:latin typeface="+mn-lt"/>
                          <a:ea typeface="+mn-ea"/>
                          <a:cs typeface="+mn-cs"/>
                        </a:rPr>
                        <a:t>Conclusions </a:t>
                      </a:r>
                    </a:p>
                    <a:p>
                      <a:pPr marL="0" marR="0" indent="0" algn="l" defTabSz="914400" rtl="0" eaLnBrk="1" fontAlgn="auto" latinLnBrk="0" hangingPunct="1">
                        <a:lnSpc>
                          <a:spcPct val="115000"/>
                        </a:lnSpc>
                        <a:spcBef>
                          <a:spcPts val="0"/>
                        </a:spcBef>
                        <a:spcAft>
                          <a:spcPts val="0"/>
                        </a:spcAft>
                        <a:buClrTx/>
                        <a:buSzTx/>
                        <a:buFontTx/>
                        <a:buNone/>
                        <a:tabLst/>
                        <a:defRPr/>
                      </a:pPr>
                      <a:r>
                        <a:rPr lang="en-US" sz="2000" b="1" kern="1200" baseline="0" dirty="0" smtClean="0">
                          <a:solidFill>
                            <a:schemeClr val="tx1"/>
                          </a:solidFill>
                          <a:effectLst/>
                          <a:latin typeface="+mn-lt"/>
                          <a:ea typeface="+mn-ea"/>
                          <a:cs typeface="+mn-cs"/>
                        </a:rPr>
                        <a:t>Suggestions for recommendations </a:t>
                      </a:r>
                    </a:p>
                    <a:p>
                      <a:pPr marL="0" marR="0" algn="l">
                        <a:lnSpc>
                          <a:spcPct val="115000"/>
                        </a:lnSpc>
                        <a:spcBef>
                          <a:spcPts val="0"/>
                        </a:spcBef>
                        <a:spcAft>
                          <a:spcPts val="0"/>
                        </a:spcAft>
                      </a:pPr>
                      <a:endParaRPr lang="en-US" sz="2000" b="1" kern="1200" baseline="0" dirty="0" smtClean="0">
                        <a:solidFill>
                          <a:schemeClr val="tx1"/>
                        </a:solidFill>
                        <a:effectLst/>
                        <a:latin typeface="+mn-lt"/>
                        <a:ea typeface="+mn-ea"/>
                        <a:cs typeface="+mn-cs"/>
                      </a:endParaRPr>
                    </a:p>
                  </a:txBody>
                  <a:tcPr marL="68580" marR="68580" marT="0" marB="0">
                    <a:solidFill>
                      <a:schemeClr val="accent5">
                        <a:lumMod val="20000"/>
                        <a:lumOff val="80000"/>
                      </a:schemeClr>
                    </a:solidFill>
                  </a:tcPr>
                </a:tc>
              </a:tr>
            </a:tbl>
          </a:graphicData>
        </a:graphic>
      </p:graphicFrame>
      <p:cxnSp>
        <p:nvCxnSpPr>
          <p:cNvPr id="4" name="Straight Connector 3"/>
          <p:cNvCxnSpPr/>
          <p:nvPr/>
        </p:nvCxnSpPr>
        <p:spPr>
          <a:xfrm>
            <a:off x="533400" y="1143000"/>
            <a:ext cx="8077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910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7000"/>
            <a:ext cx="8229600" cy="1143000"/>
          </a:xfrm>
        </p:spPr>
        <p:txBody>
          <a:bodyPr>
            <a:normAutofit fontScale="90000"/>
          </a:bodyPr>
          <a:lstStyle/>
          <a:p>
            <a:r>
              <a:rPr lang="en-US" dirty="0" smtClean="0"/>
              <a:t>Lessons learned from HIV and AIDS </a:t>
            </a:r>
            <a:br>
              <a:rPr lang="en-US" dirty="0" smtClean="0"/>
            </a:br>
            <a:r>
              <a:rPr lang="en-US" dirty="0" smtClean="0"/>
              <a:t>Response in 2012-2013</a:t>
            </a:r>
            <a:endParaRPr lang="en-US" dirty="0"/>
          </a:p>
        </p:txBody>
      </p:sp>
    </p:spTree>
    <p:extLst>
      <p:ext uri="{BB962C8B-B14F-4D97-AF65-F5344CB8AC3E}">
        <p14:creationId xmlns:p14="http://schemas.microsoft.com/office/powerpoint/2010/main" val="3803987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24835" y="1828103"/>
            <a:ext cx="2033866" cy="2557390"/>
          </a:xfrm>
          <a:prstGeom prst="rect">
            <a:avLst/>
          </a:prstGeom>
          <a:solidFill>
            <a:srgbClr val="00B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hart 40"/>
          <p:cNvGraphicFramePr>
            <a:graphicFrameLocks/>
          </p:cNvGraphicFramePr>
          <p:nvPr>
            <p:extLst>
              <p:ext uri="{D42A27DB-BD31-4B8C-83A1-F6EECF244321}">
                <p14:modId xmlns:p14="http://schemas.microsoft.com/office/powerpoint/2010/main" val="767029135"/>
              </p:ext>
            </p:extLst>
          </p:nvPr>
        </p:nvGraphicFramePr>
        <p:xfrm>
          <a:off x="1161193" y="1724384"/>
          <a:ext cx="6605027" cy="327812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39929" y="4588916"/>
            <a:ext cx="2236671" cy="261610"/>
          </a:xfrm>
          <a:prstGeom prst="rect">
            <a:avLst/>
          </a:prstGeom>
          <a:solidFill>
            <a:schemeClr val="accent2">
              <a:lumMod val="20000"/>
              <a:lumOff val="80000"/>
            </a:schemeClr>
          </a:solidFill>
        </p:spPr>
        <p:txBody>
          <a:bodyPr wrap="square" rtlCol="0">
            <a:spAutoFit/>
          </a:bodyPr>
          <a:lstStyle/>
          <a:p>
            <a:pPr algn="ctr"/>
            <a:r>
              <a:rPr lang="en-US" sz="1100" dirty="0" smtClean="0"/>
              <a:t>Decades 1991-2000</a:t>
            </a:r>
            <a:endParaRPr lang="en-US" sz="1100" dirty="0"/>
          </a:p>
        </p:txBody>
      </p:sp>
      <p:sp>
        <p:nvSpPr>
          <p:cNvPr id="6" name="TextBox 5"/>
          <p:cNvSpPr txBox="1"/>
          <p:nvPr/>
        </p:nvSpPr>
        <p:spPr>
          <a:xfrm>
            <a:off x="3198697" y="4581272"/>
            <a:ext cx="2973502" cy="276999"/>
          </a:xfrm>
          <a:prstGeom prst="rect">
            <a:avLst/>
          </a:prstGeom>
          <a:solidFill>
            <a:schemeClr val="accent2">
              <a:lumMod val="40000"/>
              <a:lumOff val="60000"/>
            </a:schemeClr>
          </a:solidFill>
        </p:spPr>
        <p:txBody>
          <a:bodyPr wrap="square" rtlCol="0">
            <a:spAutoFit/>
          </a:bodyPr>
          <a:lstStyle/>
          <a:p>
            <a:pPr algn="ctr"/>
            <a:r>
              <a:rPr lang="en-US" sz="1200" dirty="0" smtClean="0"/>
              <a:t>Decades 2000-2010</a:t>
            </a:r>
            <a:endParaRPr lang="en-US" sz="1200" dirty="0"/>
          </a:p>
        </p:txBody>
      </p:sp>
      <p:sp>
        <p:nvSpPr>
          <p:cNvPr id="7" name="TextBox 6"/>
          <p:cNvSpPr txBox="1"/>
          <p:nvPr/>
        </p:nvSpPr>
        <p:spPr>
          <a:xfrm>
            <a:off x="6378319" y="4568143"/>
            <a:ext cx="2680382" cy="261610"/>
          </a:xfrm>
          <a:prstGeom prst="rect">
            <a:avLst/>
          </a:prstGeom>
          <a:solidFill>
            <a:schemeClr val="accent2">
              <a:lumMod val="60000"/>
              <a:lumOff val="40000"/>
            </a:schemeClr>
          </a:solidFill>
        </p:spPr>
        <p:txBody>
          <a:bodyPr wrap="square" rtlCol="0">
            <a:spAutoFit/>
          </a:bodyPr>
          <a:lstStyle/>
          <a:p>
            <a:pPr algn="ctr"/>
            <a:r>
              <a:rPr lang="en-US" sz="1100" dirty="0" smtClean="0"/>
              <a:t>Decades 2010-2020</a:t>
            </a:r>
            <a:endParaRPr lang="en-US" sz="1100" dirty="0"/>
          </a:p>
        </p:txBody>
      </p:sp>
      <p:sp>
        <p:nvSpPr>
          <p:cNvPr id="4" name="TextBox 3"/>
          <p:cNvSpPr txBox="1"/>
          <p:nvPr/>
        </p:nvSpPr>
        <p:spPr>
          <a:xfrm>
            <a:off x="6388925" y="4873512"/>
            <a:ext cx="1137203" cy="276999"/>
          </a:xfrm>
          <a:prstGeom prst="rect">
            <a:avLst/>
          </a:prstGeom>
          <a:solidFill>
            <a:srgbClr val="102B32"/>
          </a:solidFill>
        </p:spPr>
        <p:txBody>
          <a:bodyPr wrap="square" rtlCol="0">
            <a:spAutoFit/>
          </a:bodyPr>
          <a:lstStyle/>
          <a:p>
            <a:pPr algn="ctr"/>
            <a:r>
              <a:rPr lang="en-US" sz="1200" dirty="0" smtClean="0">
                <a:solidFill>
                  <a:schemeClr val="bg1"/>
                </a:solidFill>
              </a:rPr>
              <a:t>NSPIII</a:t>
            </a:r>
            <a:endParaRPr lang="en-US" sz="1200" dirty="0">
              <a:solidFill>
                <a:schemeClr val="bg1"/>
              </a:solidFill>
            </a:endParaRPr>
          </a:p>
        </p:txBody>
      </p:sp>
      <p:sp>
        <p:nvSpPr>
          <p:cNvPr id="9" name="TextBox 8"/>
          <p:cNvSpPr txBox="1"/>
          <p:nvPr/>
        </p:nvSpPr>
        <p:spPr>
          <a:xfrm>
            <a:off x="4548050" y="4889568"/>
            <a:ext cx="1624149" cy="276999"/>
          </a:xfrm>
          <a:prstGeom prst="rect">
            <a:avLst/>
          </a:prstGeom>
          <a:solidFill>
            <a:schemeClr val="accent5">
              <a:lumMod val="50000"/>
            </a:schemeClr>
          </a:solidFill>
        </p:spPr>
        <p:txBody>
          <a:bodyPr wrap="square" rtlCol="0">
            <a:spAutoFit/>
          </a:bodyPr>
          <a:lstStyle/>
          <a:p>
            <a:pPr algn="ctr"/>
            <a:r>
              <a:rPr lang="en-US" sz="1200" dirty="0" smtClean="0">
                <a:solidFill>
                  <a:schemeClr val="bg1"/>
                </a:solidFill>
              </a:rPr>
              <a:t>NSPII</a:t>
            </a:r>
            <a:endParaRPr lang="en-US" sz="1200" dirty="0">
              <a:solidFill>
                <a:schemeClr val="bg1"/>
              </a:solidFill>
            </a:endParaRPr>
          </a:p>
        </p:txBody>
      </p:sp>
      <p:sp>
        <p:nvSpPr>
          <p:cNvPr id="10" name="TextBox 9"/>
          <p:cNvSpPr txBox="1"/>
          <p:nvPr/>
        </p:nvSpPr>
        <p:spPr>
          <a:xfrm>
            <a:off x="3198696" y="4895489"/>
            <a:ext cx="1349353" cy="276999"/>
          </a:xfrm>
          <a:prstGeom prst="rect">
            <a:avLst/>
          </a:prstGeom>
          <a:solidFill>
            <a:schemeClr val="accent5">
              <a:lumMod val="75000"/>
            </a:schemeClr>
          </a:solidFill>
        </p:spPr>
        <p:txBody>
          <a:bodyPr wrap="square" rtlCol="0">
            <a:spAutoFit/>
          </a:bodyPr>
          <a:lstStyle/>
          <a:p>
            <a:pPr algn="ctr"/>
            <a:r>
              <a:rPr lang="en-US" sz="1200" dirty="0" smtClean="0"/>
              <a:t>NSPI</a:t>
            </a:r>
            <a:endParaRPr lang="en-US" sz="1200" dirty="0"/>
          </a:p>
        </p:txBody>
      </p:sp>
      <p:sp>
        <p:nvSpPr>
          <p:cNvPr id="11" name="TextBox 10"/>
          <p:cNvSpPr txBox="1"/>
          <p:nvPr/>
        </p:nvSpPr>
        <p:spPr>
          <a:xfrm>
            <a:off x="2281115" y="4897262"/>
            <a:ext cx="917581" cy="276999"/>
          </a:xfrm>
          <a:prstGeom prst="rect">
            <a:avLst/>
          </a:prstGeom>
          <a:solidFill>
            <a:schemeClr val="accent5">
              <a:lumMod val="60000"/>
              <a:lumOff val="40000"/>
            </a:schemeClr>
          </a:solidFill>
        </p:spPr>
        <p:txBody>
          <a:bodyPr wrap="square" rtlCol="0">
            <a:spAutoFit/>
          </a:bodyPr>
          <a:lstStyle/>
          <a:p>
            <a:pPr algn="ctr"/>
            <a:r>
              <a:rPr lang="en-US" sz="1200" dirty="0" smtClean="0"/>
              <a:t>NSP0</a:t>
            </a:r>
            <a:endParaRPr lang="en-US" sz="1200" dirty="0"/>
          </a:p>
        </p:txBody>
      </p:sp>
      <p:sp>
        <p:nvSpPr>
          <p:cNvPr id="12" name="TextBox 11"/>
          <p:cNvSpPr txBox="1"/>
          <p:nvPr/>
        </p:nvSpPr>
        <p:spPr>
          <a:xfrm>
            <a:off x="1554271" y="4897262"/>
            <a:ext cx="731729" cy="276999"/>
          </a:xfrm>
          <a:prstGeom prst="rect">
            <a:avLst/>
          </a:prstGeom>
          <a:solidFill>
            <a:schemeClr val="accent5">
              <a:lumMod val="40000"/>
              <a:lumOff val="60000"/>
            </a:schemeClr>
          </a:solidFill>
        </p:spPr>
        <p:txBody>
          <a:bodyPr wrap="square" rtlCol="0">
            <a:spAutoFit/>
          </a:bodyPr>
          <a:lstStyle/>
          <a:p>
            <a:pPr algn="ctr"/>
            <a:r>
              <a:rPr lang="en-US" sz="1200" dirty="0" smtClean="0"/>
              <a:t>MTP</a:t>
            </a:r>
            <a:endParaRPr lang="en-US" sz="1200" dirty="0"/>
          </a:p>
        </p:txBody>
      </p:sp>
      <p:sp>
        <p:nvSpPr>
          <p:cNvPr id="13" name="TextBox 12"/>
          <p:cNvSpPr txBox="1"/>
          <p:nvPr/>
        </p:nvSpPr>
        <p:spPr>
          <a:xfrm>
            <a:off x="1018749" y="4897262"/>
            <a:ext cx="581451" cy="276999"/>
          </a:xfrm>
          <a:prstGeom prst="rect">
            <a:avLst/>
          </a:prstGeom>
          <a:solidFill>
            <a:schemeClr val="accent5">
              <a:lumMod val="20000"/>
              <a:lumOff val="80000"/>
            </a:schemeClr>
          </a:solidFill>
        </p:spPr>
        <p:txBody>
          <a:bodyPr wrap="square" rtlCol="0">
            <a:spAutoFit/>
          </a:bodyPr>
          <a:lstStyle/>
          <a:p>
            <a:pPr algn="ctr"/>
            <a:r>
              <a:rPr lang="en-US" sz="1200" dirty="0" smtClean="0"/>
              <a:t>STP</a:t>
            </a:r>
            <a:endParaRPr lang="en-US" sz="1200" dirty="0"/>
          </a:p>
        </p:txBody>
      </p:sp>
      <p:sp>
        <p:nvSpPr>
          <p:cNvPr id="16" name="TextBox 15"/>
          <p:cNvSpPr txBox="1"/>
          <p:nvPr/>
        </p:nvSpPr>
        <p:spPr>
          <a:xfrm>
            <a:off x="7526128" y="4867591"/>
            <a:ext cx="1520698" cy="276999"/>
          </a:xfrm>
          <a:prstGeom prst="rect">
            <a:avLst/>
          </a:prstGeom>
          <a:solidFill>
            <a:schemeClr val="accent6">
              <a:lumMod val="75000"/>
            </a:schemeClr>
          </a:solidFill>
        </p:spPr>
        <p:txBody>
          <a:bodyPr wrap="square" rtlCol="0">
            <a:spAutoFit/>
          </a:bodyPr>
          <a:lstStyle/>
          <a:p>
            <a:pPr algn="ctr"/>
            <a:r>
              <a:rPr lang="en-US" sz="1200" dirty="0" smtClean="0">
                <a:solidFill>
                  <a:schemeClr val="bg1"/>
                </a:solidFill>
              </a:rPr>
              <a:t>NSPIV</a:t>
            </a:r>
            <a:endParaRPr lang="en-US" sz="1200" dirty="0">
              <a:solidFill>
                <a:schemeClr val="bg1"/>
              </a:solidFill>
            </a:endParaRPr>
          </a:p>
        </p:txBody>
      </p:sp>
      <p:sp>
        <p:nvSpPr>
          <p:cNvPr id="25" name="TextBox 24"/>
          <p:cNvSpPr txBox="1"/>
          <p:nvPr/>
        </p:nvSpPr>
        <p:spPr>
          <a:xfrm>
            <a:off x="4331605" y="6268760"/>
            <a:ext cx="1429884" cy="461665"/>
          </a:xfrm>
          <a:prstGeom prst="rect">
            <a:avLst/>
          </a:prstGeom>
          <a:solidFill>
            <a:srgbClr val="CCFF66"/>
          </a:solidFill>
        </p:spPr>
        <p:txBody>
          <a:bodyPr wrap="square" rtlCol="0">
            <a:spAutoFit/>
          </a:bodyPr>
          <a:lstStyle/>
          <a:p>
            <a:pPr algn="ctr"/>
            <a:r>
              <a:rPr lang="en-US" sz="1200" b="1" dirty="0" smtClean="0"/>
              <a:t>Resource Need Model(RNM)</a:t>
            </a:r>
            <a:endParaRPr lang="en-US" sz="1200" b="1" dirty="0"/>
          </a:p>
        </p:txBody>
      </p:sp>
      <p:sp>
        <p:nvSpPr>
          <p:cNvPr id="26" name="TextBox 25"/>
          <p:cNvSpPr txBox="1"/>
          <p:nvPr/>
        </p:nvSpPr>
        <p:spPr>
          <a:xfrm>
            <a:off x="5761489" y="6268760"/>
            <a:ext cx="1084917" cy="461665"/>
          </a:xfrm>
          <a:prstGeom prst="rect">
            <a:avLst/>
          </a:prstGeom>
          <a:solidFill>
            <a:srgbClr val="66FF66"/>
          </a:solidFill>
        </p:spPr>
        <p:txBody>
          <a:bodyPr wrap="square" rtlCol="0">
            <a:spAutoFit/>
          </a:bodyPr>
          <a:lstStyle/>
          <a:p>
            <a:pPr algn="ctr"/>
            <a:r>
              <a:rPr lang="en-US" sz="1200" b="1" dirty="0" smtClean="0"/>
              <a:t>Long Run Cost </a:t>
            </a:r>
          </a:p>
          <a:p>
            <a:pPr algn="ctr"/>
            <a:r>
              <a:rPr lang="en-US" sz="1200" b="1" dirty="0" smtClean="0"/>
              <a:t>(LRC)</a:t>
            </a:r>
            <a:endParaRPr lang="en-US" sz="1200" b="1" dirty="0"/>
          </a:p>
        </p:txBody>
      </p:sp>
      <p:sp>
        <p:nvSpPr>
          <p:cNvPr id="29" name="TextBox 28"/>
          <p:cNvSpPr txBox="1"/>
          <p:nvPr/>
        </p:nvSpPr>
        <p:spPr>
          <a:xfrm>
            <a:off x="80323" y="5882012"/>
            <a:ext cx="998553" cy="830997"/>
          </a:xfrm>
          <a:prstGeom prst="rect">
            <a:avLst/>
          </a:prstGeom>
          <a:solidFill>
            <a:schemeClr val="bg1"/>
          </a:solidFill>
          <a:ln>
            <a:solidFill>
              <a:schemeClr val="accent5">
                <a:lumMod val="75000"/>
              </a:schemeClr>
            </a:solidFill>
          </a:ln>
        </p:spPr>
        <p:txBody>
          <a:bodyPr wrap="square" rtlCol="0">
            <a:spAutoFit/>
          </a:bodyPr>
          <a:lstStyle/>
          <a:p>
            <a:endParaRPr lang="en-US" sz="1200" b="1" dirty="0" smtClean="0"/>
          </a:p>
          <a:p>
            <a:r>
              <a:rPr lang="en-US" sz="1200" b="1" dirty="0" smtClean="0"/>
              <a:t>Costing modalities</a:t>
            </a:r>
          </a:p>
          <a:p>
            <a:endParaRPr lang="en-US" sz="1200" b="1" dirty="0" smtClean="0"/>
          </a:p>
        </p:txBody>
      </p:sp>
      <p:cxnSp>
        <p:nvCxnSpPr>
          <p:cNvPr id="24" name="Straight Arrow Connector 23"/>
          <p:cNvCxnSpPr/>
          <p:nvPr/>
        </p:nvCxnSpPr>
        <p:spPr>
          <a:xfrm flipV="1">
            <a:off x="1090750" y="6485944"/>
            <a:ext cx="3053618" cy="13648"/>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0323" y="1873057"/>
            <a:ext cx="984552" cy="2492990"/>
          </a:xfrm>
          <a:prstGeom prst="rect">
            <a:avLst/>
          </a:prstGeom>
          <a:solidFill>
            <a:schemeClr val="bg1"/>
          </a:solidFill>
          <a:ln>
            <a:solidFill>
              <a:schemeClr val="tx2">
                <a:lumMod val="60000"/>
                <a:lumOff val="40000"/>
              </a:schemeClr>
            </a:solidFill>
          </a:ln>
        </p:spPr>
        <p:txBody>
          <a:bodyPr wrap="square" rtlCol="0">
            <a:spAutoFit/>
          </a:bodyPr>
          <a:lstStyle/>
          <a:p>
            <a:endParaRPr lang="en-US" sz="1200" b="1" dirty="0" smtClean="0"/>
          </a:p>
          <a:p>
            <a:endParaRPr lang="en-US" sz="1200" b="1" dirty="0" smtClean="0"/>
          </a:p>
          <a:p>
            <a:endParaRPr lang="en-US" sz="1200" b="1" dirty="0" smtClean="0"/>
          </a:p>
          <a:p>
            <a:endParaRPr lang="en-US" sz="1200" b="1" dirty="0" smtClean="0"/>
          </a:p>
          <a:p>
            <a:endParaRPr lang="en-US" sz="1200" b="1" dirty="0"/>
          </a:p>
          <a:p>
            <a:r>
              <a:rPr lang="en-US" sz="1200" b="1" dirty="0" smtClean="0"/>
              <a:t>HIV epidemic and Funding</a:t>
            </a:r>
          </a:p>
          <a:p>
            <a:endParaRPr lang="en-US" sz="1200" b="1" dirty="0"/>
          </a:p>
          <a:p>
            <a:endParaRPr lang="en-US" sz="1200" b="1" dirty="0" smtClean="0"/>
          </a:p>
          <a:p>
            <a:endParaRPr lang="en-US" sz="1200" b="1" dirty="0" smtClean="0"/>
          </a:p>
          <a:p>
            <a:endParaRPr lang="en-US" sz="1200" b="1" dirty="0" smtClean="0"/>
          </a:p>
          <a:p>
            <a:endParaRPr lang="en-US" sz="1200" b="1" dirty="0"/>
          </a:p>
        </p:txBody>
      </p:sp>
      <p:sp>
        <p:nvSpPr>
          <p:cNvPr id="22" name="TextBox 21"/>
          <p:cNvSpPr txBox="1"/>
          <p:nvPr/>
        </p:nvSpPr>
        <p:spPr>
          <a:xfrm>
            <a:off x="78550" y="4481763"/>
            <a:ext cx="988675" cy="1384995"/>
          </a:xfrm>
          <a:prstGeom prst="rect">
            <a:avLst/>
          </a:prstGeom>
          <a:solidFill>
            <a:schemeClr val="bg1"/>
          </a:solidFill>
          <a:ln>
            <a:solidFill>
              <a:schemeClr val="tx2">
                <a:lumMod val="60000"/>
                <a:lumOff val="40000"/>
              </a:schemeClr>
            </a:solidFill>
          </a:ln>
        </p:spPr>
        <p:txBody>
          <a:bodyPr wrap="square" rtlCol="0">
            <a:spAutoFit/>
          </a:bodyPr>
          <a:lstStyle/>
          <a:p>
            <a:endParaRPr lang="en-US" sz="1200" b="1" dirty="0" smtClean="0"/>
          </a:p>
          <a:p>
            <a:endParaRPr lang="en-US" sz="1200" b="1" dirty="0"/>
          </a:p>
          <a:p>
            <a:endParaRPr lang="km-KH" sz="1200" b="1" dirty="0" smtClean="0"/>
          </a:p>
          <a:p>
            <a:r>
              <a:rPr lang="en-US" sz="1200" b="1" dirty="0" smtClean="0"/>
              <a:t>Strategic Plan </a:t>
            </a:r>
          </a:p>
          <a:p>
            <a:endParaRPr lang="en-US" sz="1200" b="1" dirty="0"/>
          </a:p>
          <a:p>
            <a:endParaRPr lang="en-US" sz="1200" b="1" dirty="0" smtClean="0"/>
          </a:p>
        </p:txBody>
      </p:sp>
      <p:sp>
        <p:nvSpPr>
          <p:cNvPr id="69" name="TextBox 68"/>
          <p:cNvSpPr txBox="1"/>
          <p:nvPr/>
        </p:nvSpPr>
        <p:spPr>
          <a:xfrm>
            <a:off x="4533899" y="3426308"/>
            <a:ext cx="1652449" cy="369332"/>
          </a:xfrm>
          <a:prstGeom prst="rect">
            <a:avLst/>
          </a:prstGeom>
          <a:solidFill>
            <a:schemeClr val="bg1"/>
          </a:solidFill>
        </p:spPr>
        <p:txBody>
          <a:bodyPr wrap="square" rtlCol="0">
            <a:spAutoFit/>
          </a:bodyPr>
          <a:lstStyle/>
          <a:p>
            <a:pPr algn="ctr"/>
            <a:r>
              <a:rPr lang="en-US" b="1" dirty="0" smtClean="0"/>
              <a:t>500 MUSD</a:t>
            </a:r>
            <a:endParaRPr lang="en-US" b="1" dirty="0"/>
          </a:p>
        </p:txBody>
      </p:sp>
      <p:sp>
        <p:nvSpPr>
          <p:cNvPr id="2" name="TextBox 1"/>
          <p:cNvSpPr txBox="1"/>
          <p:nvPr/>
        </p:nvSpPr>
        <p:spPr>
          <a:xfrm>
            <a:off x="7062110" y="2506633"/>
            <a:ext cx="1996591" cy="369332"/>
          </a:xfrm>
          <a:prstGeom prst="rect">
            <a:avLst/>
          </a:prstGeom>
          <a:noFill/>
          <a:ln>
            <a:noFill/>
          </a:ln>
        </p:spPr>
        <p:txBody>
          <a:bodyPr wrap="square" rtlCol="0">
            <a:spAutoFit/>
          </a:bodyPr>
          <a:lstStyle/>
          <a:p>
            <a:pPr marL="342900" indent="-342900">
              <a:buFont typeface="+mj-lt"/>
              <a:buAutoNum type="arabicPeriod"/>
            </a:pPr>
            <a:r>
              <a:rPr lang="en-US" b="1" dirty="0" smtClean="0">
                <a:solidFill>
                  <a:schemeClr val="bg1"/>
                </a:solidFill>
              </a:rPr>
              <a:t>Results?</a:t>
            </a:r>
          </a:p>
        </p:txBody>
      </p:sp>
      <p:cxnSp>
        <p:nvCxnSpPr>
          <p:cNvPr id="60" name="Elbow Connector 59"/>
          <p:cNvCxnSpPr>
            <a:stCxn id="74" idx="3"/>
          </p:cNvCxnSpPr>
          <p:nvPr/>
        </p:nvCxnSpPr>
        <p:spPr>
          <a:xfrm flipV="1">
            <a:off x="7174039" y="4385493"/>
            <a:ext cx="947060" cy="1409512"/>
          </a:xfrm>
          <a:prstGeom prst="bentConnector2">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642829" y="5950819"/>
            <a:ext cx="519971" cy="215444"/>
          </a:xfrm>
          <a:prstGeom prst="rect">
            <a:avLst/>
          </a:prstGeom>
          <a:solidFill>
            <a:schemeClr val="accent3">
              <a:lumMod val="50000"/>
            </a:schemeClr>
          </a:solidFill>
        </p:spPr>
        <p:txBody>
          <a:bodyPr wrap="square" rtlCol="0">
            <a:spAutoFit/>
          </a:bodyPr>
          <a:lstStyle/>
          <a:p>
            <a:r>
              <a:rPr lang="en-US" sz="800" dirty="0" smtClean="0">
                <a:solidFill>
                  <a:schemeClr val="bg1"/>
                </a:solidFill>
              </a:rPr>
              <a:t>NASAIV</a:t>
            </a:r>
            <a:endParaRPr lang="en-US" sz="800" dirty="0">
              <a:solidFill>
                <a:schemeClr val="bg1"/>
              </a:solidFill>
            </a:endParaRPr>
          </a:p>
        </p:txBody>
      </p:sp>
      <p:sp>
        <p:nvSpPr>
          <p:cNvPr id="70" name="TextBox 69"/>
          <p:cNvSpPr txBox="1"/>
          <p:nvPr/>
        </p:nvSpPr>
        <p:spPr>
          <a:xfrm>
            <a:off x="6135548" y="5955724"/>
            <a:ext cx="519971" cy="215444"/>
          </a:xfrm>
          <a:prstGeom prst="rect">
            <a:avLst/>
          </a:prstGeom>
          <a:solidFill>
            <a:schemeClr val="accent3">
              <a:lumMod val="75000"/>
            </a:schemeClr>
          </a:solidFill>
        </p:spPr>
        <p:txBody>
          <a:bodyPr wrap="square" rtlCol="0">
            <a:spAutoFit/>
          </a:bodyPr>
          <a:lstStyle/>
          <a:p>
            <a:r>
              <a:rPr lang="en-US" sz="800" dirty="0" smtClean="0">
                <a:solidFill>
                  <a:schemeClr val="bg1"/>
                </a:solidFill>
              </a:rPr>
              <a:t>NASAIII</a:t>
            </a:r>
            <a:endParaRPr lang="en-US" sz="800" dirty="0">
              <a:solidFill>
                <a:schemeClr val="bg1"/>
              </a:solidFill>
            </a:endParaRPr>
          </a:p>
        </p:txBody>
      </p:sp>
      <p:sp>
        <p:nvSpPr>
          <p:cNvPr id="72" name="TextBox 71"/>
          <p:cNvSpPr txBox="1"/>
          <p:nvPr/>
        </p:nvSpPr>
        <p:spPr>
          <a:xfrm>
            <a:off x="5652229" y="5951851"/>
            <a:ext cx="519971" cy="215444"/>
          </a:xfrm>
          <a:prstGeom prst="rect">
            <a:avLst/>
          </a:prstGeom>
          <a:solidFill>
            <a:schemeClr val="accent3">
              <a:lumMod val="60000"/>
              <a:lumOff val="40000"/>
            </a:schemeClr>
          </a:solidFill>
        </p:spPr>
        <p:txBody>
          <a:bodyPr wrap="square" rtlCol="0">
            <a:spAutoFit/>
          </a:bodyPr>
          <a:lstStyle/>
          <a:p>
            <a:r>
              <a:rPr lang="en-US" sz="800" dirty="0" smtClean="0"/>
              <a:t>NASAII</a:t>
            </a:r>
            <a:endParaRPr lang="en-US" sz="800" dirty="0"/>
          </a:p>
        </p:txBody>
      </p:sp>
      <p:sp>
        <p:nvSpPr>
          <p:cNvPr id="73" name="TextBox 72"/>
          <p:cNvSpPr txBox="1"/>
          <p:nvPr/>
        </p:nvSpPr>
        <p:spPr>
          <a:xfrm>
            <a:off x="5144948" y="5956756"/>
            <a:ext cx="519971" cy="215444"/>
          </a:xfrm>
          <a:prstGeom prst="rect">
            <a:avLst/>
          </a:prstGeom>
          <a:solidFill>
            <a:schemeClr val="accent3">
              <a:lumMod val="20000"/>
              <a:lumOff val="80000"/>
            </a:schemeClr>
          </a:solidFill>
        </p:spPr>
        <p:txBody>
          <a:bodyPr wrap="square" rtlCol="0">
            <a:spAutoFit/>
          </a:bodyPr>
          <a:lstStyle/>
          <a:p>
            <a:r>
              <a:rPr lang="en-US" sz="800" dirty="0" smtClean="0"/>
              <a:t>NASAI</a:t>
            </a:r>
            <a:endParaRPr lang="en-US" sz="800" dirty="0"/>
          </a:p>
        </p:txBody>
      </p:sp>
      <p:sp>
        <p:nvSpPr>
          <p:cNvPr id="34" name="TextBox 33"/>
          <p:cNvSpPr txBox="1"/>
          <p:nvPr/>
        </p:nvSpPr>
        <p:spPr>
          <a:xfrm>
            <a:off x="6111619" y="5661121"/>
            <a:ext cx="531210" cy="261610"/>
          </a:xfrm>
          <a:prstGeom prst="rect">
            <a:avLst/>
          </a:prstGeom>
          <a:noFill/>
        </p:spPr>
        <p:txBody>
          <a:bodyPr wrap="square" rtlCol="0">
            <a:spAutoFit/>
          </a:bodyPr>
          <a:lstStyle/>
          <a:p>
            <a:r>
              <a:rPr lang="en-US" sz="1100" dirty="0" smtClean="0"/>
              <a:t>09-10</a:t>
            </a:r>
            <a:endParaRPr lang="en-US" sz="1100" dirty="0"/>
          </a:p>
        </p:txBody>
      </p:sp>
      <p:sp>
        <p:nvSpPr>
          <p:cNvPr id="74" name="TextBox 73"/>
          <p:cNvSpPr txBox="1"/>
          <p:nvPr/>
        </p:nvSpPr>
        <p:spPr>
          <a:xfrm>
            <a:off x="6642829" y="5664200"/>
            <a:ext cx="531210" cy="261610"/>
          </a:xfrm>
          <a:prstGeom prst="rect">
            <a:avLst/>
          </a:prstGeom>
          <a:noFill/>
        </p:spPr>
        <p:txBody>
          <a:bodyPr wrap="square" rtlCol="0">
            <a:spAutoFit/>
          </a:bodyPr>
          <a:lstStyle/>
          <a:p>
            <a:r>
              <a:rPr lang="en-US" sz="1100" dirty="0" smtClean="0"/>
              <a:t>11-12</a:t>
            </a:r>
            <a:endParaRPr lang="en-US" sz="1100" dirty="0"/>
          </a:p>
        </p:txBody>
      </p:sp>
      <p:sp>
        <p:nvSpPr>
          <p:cNvPr id="75" name="TextBox 74"/>
          <p:cNvSpPr txBox="1"/>
          <p:nvPr/>
        </p:nvSpPr>
        <p:spPr>
          <a:xfrm>
            <a:off x="5664919" y="5655306"/>
            <a:ext cx="531210" cy="261610"/>
          </a:xfrm>
          <a:prstGeom prst="rect">
            <a:avLst/>
          </a:prstGeom>
          <a:noFill/>
        </p:spPr>
        <p:txBody>
          <a:bodyPr wrap="square" rtlCol="0">
            <a:spAutoFit/>
          </a:bodyPr>
          <a:lstStyle/>
          <a:p>
            <a:r>
              <a:rPr lang="en-US" sz="1100" dirty="0" smtClean="0"/>
              <a:t>07-08</a:t>
            </a:r>
            <a:endParaRPr lang="en-US" sz="1100" dirty="0"/>
          </a:p>
        </p:txBody>
      </p:sp>
      <p:sp>
        <p:nvSpPr>
          <p:cNvPr id="76" name="TextBox 75"/>
          <p:cNvSpPr txBox="1"/>
          <p:nvPr/>
        </p:nvSpPr>
        <p:spPr>
          <a:xfrm>
            <a:off x="5107590" y="5676900"/>
            <a:ext cx="531210" cy="261610"/>
          </a:xfrm>
          <a:prstGeom prst="rect">
            <a:avLst/>
          </a:prstGeom>
          <a:noFill/>
        </p:spPr>
        <p:txBody>
          <a:bodyPr wrap="square" rtlCol="0">
            <a:spAutoFit/>
          </a:bodyPr>
          <a:lstStyle/>
          <a:p>
            <a:r>
              <a:rPr lang="en-US" sz="1100" dirty="0" smtClean="0"/>
              <a:t>05-06</a:t>
            </a:r>
            <a:endParaRPr lang="en-US" sz="1100" dirty="0"/>
          </a:p>
        </p:txBody>
      </p:sp>
      <p:sp>
        <p:nvSpPr>
          <p:cNvPr id="39" name="TextBox 38"/>
          <p:cNvSpPr txBox="1"/>
          <p:nvPr/>
        </p:nvSpPr>
        <p:spPr>
          <a:xfrm>
            <a:off x="80323" y="86380"/>
            <a:ext cx="8978378" cy="523220"/>
          </a:xfrm>
          <a:prstGeom prst="rect">
            <a:avLst/>
          </a:prstGeom>
          <a:noFill/>
        </p:spPr>
        <p:txBody>
          <a:bodyPr wrap="square" rtlCol="0">
            <a:spAutoFit/>
          </a:bodyPr>
          <a:lstStyle/>
          <a:p>
            <a:pPr algn="ctr"/>
            <a:r>
              <a:rPr lang="en-US" sz="2800" b="1" dirty="0" smtClean="0"/>
              <a:t>Cambodian Context for HIV and AIDS Response</a:t>
            </a:r>
            <a:endParaRPr lang="en-US" sz="2800" b="1" dirty="0"/>
          </a:p>
        </p:txBody>
      </p:sp>
      <p:cxnSp>
        <p:nvCxnSpPr>
          <p:cNvPr id="40" name="Straight Connector 39"/>
          <p:cNvCxnSpPr/>
          <p:nvPr/>
        </p:nvCxnSpPr>
        <p:spPr>
          <a:xfrm>
            <a:off x="609600" y="533400"/>
            <a:ext cx="8153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536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24835" y="1828103"/>
            <a:ext cx="2033866" cy="2557390"/>
          </a:xfrm>
          <a:prstGeom prst="rect">
            <a:avLst/>
          </a:prstGeom>
          <a:solidFill>
            <a:srgbClr val="00B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hart 40"/>
          <p:cNvGraphicFramePr>
            <a:graphicFrameLocks/>
          </p:cNvGraphicFramePr>
          <p:nvPr>
            <p:extLst>
              <p:ext uri="{D42A27DB-BD31-4B8C-83A1-F6EECF244321}">
                <p14:modId xmlns:p14="http://schemas.microsoft.com/office/powerpoint/2010/main" val="1495009286"/>
              </p:ext>
            </p:extLst>
          </p:nvPr>
        </p:nvGraphicFramePr>
        <p:xfrm>
          <a:off x="1161193" y="1724384"/>
          <a:ext cx="6605027" cy="327812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39929" y="4588916"/>
            <a:ext cx="2236671" cy="261610"/>
          </a:xfrm>
          <a:prstGeom prst="rect">
            <a:avLst/>
          </a:prstGeom>
          <a:solidFill>
            <a:schemeClr val="accent2">
              <a:lumMod val="20000"/>
              <a:lumOff val="80000"/>
            </a:schemeClr>
          </a:solidFill>
        </p:spPr>
        <p:txBody>
          <a:bodyPr wrap="square" rtlCol="0">
            <a:spAutoFit/>
          </a:bodyPr>
          <a:lstStyle/>
          <a:p>
            <a:pPr algn="ctr"/>
            <a:r>
              <a:rPr lang="en-US" sz="1100" dirty="0" smtClean="0"/>
              <a:t>Decades 1991-2000</a:t>
            </a:r>
            <a:endParaRPr lang="en-US" sz="1100" dirty="0"/>
          </a:p>
        </p:txBody>
      </p:sp>
      <p:sp>
        <p:nvSpPr>
          <p:cNvPr id="6" name="TextBox 5"/>
          <p:cNvSpPr txBox="1"/>
          <p:nvPr/>
        </p:nvSpPr>
        <p:spPr>
          <a:xfrm>
            <a:off x="3198697" y="4581272"/>
            <a:ext cx="2973502" cy="276999"/>
          </a:xfrm>
          <a:prstGeom prst="rect">
            <a:avLst/>
          </a:prstGeom>
          <a:solidFill>
            <a:schemeClr val="accent2">
              <a:lumMod val="40000"/>
              <a:lumOff val="60000"/>
            </a:schemeClr>
          </a:solidFill>
        </p:spPr>
        <p:txBody>
          <a:bodyPr wrap="square" rtlCol="0">
            <a:spAutoFit/>
          </a:bodyPr>
          <a:lstStyle/>
          <a:p>
            <a:pPr algn="ctr"/>
            <a:r>
              <a:rPr lang="en-US" sz="1200" dirty="0" smtClean="0"/>
              <a:t>Decades 2000-2010</a:t>
            </a:r>
            <a:endParaRPr lang="en-US" sz="1200" dirty="0"/>
          </a:p>
        </p:txBody>
      </p:sp>
      <p:sp>
        <p:nvSpPr>
          <p:cNvPr id="7" name="TextBox 6"/>
          <p:cNvSpPr txBox="1"/>
          <p:nvPr/>
        </p:nvSpPr>
        <p:spPr>
          <a:xfrm>
            <a:off x="6378319" y="4568143"/>
            <a:ext cx="2680382" cy="261610"/>
          </a:xfrm>
          <a:prstGeom prst="rect">
            <a:avLst/>
          </a:prstGeom>
          <a:solidFill>
            <a:schemeClr val="accent2">
              <a:lumMod val="60000"/>
              <a:lumOff val="40000"/>
            </a:schemeClr>
          </a:solidFill>
        </p:spPr>
        <p:txBody>
          <a:bodyPr wrap="square" rtlCol="0">
            <a:spAutoFit/>
          </a:bodyPr>
          <a:lstStyle/>
          <a:p>
            <a:pPr algn="ctr"/>
            <a:r>
              <a:rPr lang="en-US" sz="1100" dirty="0" smtClean="0"/>
              <a:t>Decades 2010-2020</a:t>
            </a:r>
            <a:endParaRPr lang="en-US" sz="1100" dirty="0"/>
          </a:p>
        </p:txBody>
      </p:sp>
      <p:sp>
        <p:nvSpPr>
          <p:cNvPr id="4" name="TextBox 3"/>
          <p:cNvSpPr txBox="1"/>
          <p:nvPr/>
        </p:nvSpPr>
        <p:spPr>
          <a:xfrm>
            <a:off x="6388925" y="4873512"/>
            <a:ext cx="1137203" cy="276999"/>
          </a:xfrm>
          <a:prstGeom prst="rect">
            <a:avLst/>
          </a:prstGeom>
          <a:solidFill>
            <a:srgbClr val="102B32"/>
          </a:solidFill>
        </p:spPr>
        <p:txBody>
          <a:bodyPr wrap="square" rtlCol="0">
            <a:spAutoFit/>
          </a:bodyPr>
          <a:lstStyle/>
          <a:p>
            <a:pPr algn="ctr"/>
            <a:r>
              <a:rPr lang="en-US" sz="1200" dirty="0" smtClean="0">
                <a:solidFill>
                  <a:schemeClr val="bg1"/>
                </a:solidFill>
              </a:rPr>
              <a:t>NSPIII</a:t>
            </a:r>
            <a:endParaRPr lang="en-US" sz="1200" dirty="0">
              <a:solidFill>
                <a:schemeClr val="bg1"/>
              </a:solidFill>
            </a:endParaRPr>
          </a:p>
        </p:txBody>
      </p:sp>
      <p:sp>
        <p:nvSpPr>
          <p:cNvPr id="9" name="TextBox 8"/>
          <p:cNvSpPr txBox="1"/>
          <p:nvPr/>
        </p:nvSpPr>
        <p:spPr>
          <a:xfrm>
            <a:off x="4548050" y="4889568"/>
            <a:ext cx="1624149" cy="276999"/>
          </a:xfrm>
          <a:prstGeom prst="rect">
            <a:avLst/>
          </a:prstGeom>
          <a:solidFill>
            <a:schemeClr val="accent5">
              <a:lumMod val="50000"/>
            </a:schemeClr>
          </a:solidFill>
        </p:spPr>
        <p:txBody>
          <a:bodyPr wrap="square" rtlCol="0">
            <a:spAutoFit/>
          </a:bodyPr>
          <a:lstStyle/>
          <a:p>
            <a:pPr algn="ctr"/>
            <a:r>
              <a:rPr lang="en-US" sz="1200" dirty="0" smtClean="0">
                <a:solidFill>
                  <a:schemeClr val="bg1"/>
                </a:solidFill>
              </a:rPr>
              <a:t>NSPII</a:t>
            </a:r>
            <a:endParaRPr lang="en-US" sz="1200" dirty="0">
              <a:solidFill>
                <a:schemeClr val="bg1"/>
              </a:solidFill>
            </a:endParaRPr>
          </a:p>
        </p:txBody>
      </p:sp>
      <p:sp>
        <p:nvSpPr>
          <p:cNvPr id="10" name="TextBox 9"/>
          <p:cNvSpPr txBox="1"/>
          <p:nvPr/>
        </p:nvSpPr>
        <p:spPr>
          <a:xfrm>
            <a:off x="3198696" y="4895489"/>
            <a:ext cx="1349353" cy="276999"/>
          </a:xfrm>
          <a:prstGeom prst="rect">
            <a:avLst/>
          </a:prstGeom>
          <a:solidFill>
            <a:schemeClr val="accent5">
              <a:lumMod val="75000"/>
            </a:schemeClr>
          </a:solidFill>
        </p:spPr>
        <p:txBody>
          <a:bodyPr wrap="square" rtlCol="0">
            <a:spAutoFit/>
          </a:bodyPr>
          <a:lstStyle/>
          <a:p>
            <a:pPr algn="ctr"/>
            <a:r>
              <a:rPr lang="en-US" sz="1200" dirty="0" smtClean="0"/>
              <a:t>NSPI</a:t>
            </a:r>
            <a:endParaRPr lang="en-US" sz="1200" dirty="0"/>
          </a:p>
        </p:txBody>
      </p:sp>
      <p:sp>
        <p:nvSpPr>
          <p:cNvPr id="11" name="TextBox 10"/>
          <p:cNvSpPr txBox="1"/>
          <p:nvPr/>
        </p:nvSpPr>
        <p:spPr>
          <a:xfrm>
            <a:off x="2281115" y="4897262"/>
            <a:ext cx="917581" cy="276999"/>
          </a:xfrm>
          <a:prstGeom prst="rect">
            <a:avLst/>
          </a:prstGeom>
          <a:solidFill>
            <a:schemeClr val="accent5">
              <a:lumMod val="60000"/>
              <a:lumOff val="40000"/>
            </a:schemeClr>
          </a:solidFill>
        </p:spPr>
        <p:txBody>
          <a:bodyPr wrap="square" rtlCol="0">
            <a:spAutoFit/>
          </a:bodyPr>
          <a:lstStyle/>
          <a:p>
            <a:pPr algn="ctr"/>
            <a:r>
              <a:rPr lang="en-US" sz="1200" dirty="0" smtClean="0"/>
              <a:t>NSP0</a:t>
            </a:r>
            <a:endParaRPr lang="en-US" sz="1200" dirty="0"/>
          </a:p>
        </p:txBody>
      </p:sp>
      <p:sp>
        <p:nvSpPr>
          <p:cNvPr id="12" name="TextBox 11"/>
          <p:cNvSpPr txBox="1"/>
          <p:nvPr/>
        </p:nvSpPr>
        <p:spPr>
          <a:xfrm>
            <a:off x="1554271" y="4897262"/>
            <a:ext cx="731729" cy="276999"/>
          </a:xfrm>
          <a:prstGeom prst="rect">
            <a:avLst/>
          </a:prstGeom>
          <a:solidFill>
            <a:schemeClr val="accent5">
              <a:lumMod val="40000"/>
              <a:lumOff val="60000"/>
            </a:schemeClr>
          </a:solidFill>
        </p:spPr>
        <p:txBody>
          <a:bodyPr wrap="square" rtlCol="0">
            <a:spAutoFit/>
          </a:bodyPr>
          <a:lstStyle/>
          <a:p>
            <a:pPr algn="ctr"/>
            <a:r>
              <a:rPr lang="en-US" sz="1200" dirty="0" smtClean="0"/>
              <a:t>MTP</a:t>
            </a:r>
            <a:endParaRPr lang="en-US" sz="1200" dirty="0"/>
          </a:p>
        </p:txBody>
      </p:sp>
      <p:sp>
        <p:nvSpPr>
          <p:cNvPr id="13" name="TextBox 12"/>
          <p:cNvSpPr txBox="1"/>
          <p:nvPr/>
        </p:nvSpPr>
        <p:spPr>
          <a:xfrm>
            <a:off x="1018749" y="4897262"/>
            <a:ext cx="581451" cy="276999"/>
          </a:xfrm>
          <a:prstGeom prst="rect">
            <a:avLst/>
          </a:prstGeom>
          <a:solidFill>
            <a:schemeClr val="accent5">
              <a:lumMod val="20000"/>
              <a:lumOff val="80000"/>
            </a:schemeClr>
          </a:solidFill>
        </p:spPr>
        <p:txBody>
          <a:bodyPr wrap="square" rtlCol="0">
            <a:spAutoFit/>
          </a:bodyPr>
          <a:lstStyle/>
          <a:p>
            <a:pPr algn="ctr"/>
            <a:r>
              <a:rPr lang="en-US" sz="1200" dirty="0" smtClean="0"/>
              <a:t>STP</a:t>
            </a:r>
            <a:endParaRPr lang="en-US" sz="1200" dirty="0"/>
          </a:p>
        </p:txBody>
      </p:sp>
      <p:sp>
        <p:nvSpPr>
          <p:cNvPr id="16" name="TextBox 15"/>
          <p:cNvSpPr txBox="1"/>
          <p:nvPr/>
        </p:nvSpPr>
        <p:spPr>
          <a:xfrm>
            <a:off x="7526128" y="4867591"/>
            <a:ext cx="1520698" cy="276999"/>
          </a:xfrm>
          <a:prstGeom prst="rect">
            <a:avLst/>
          </a:prstGeom>
          <a:solidFill>
            <a:schemeClr val="accent6">
              <a:lumMod val="75000"/>
            </a:schemeClr>
          </a:solidFill>
        </p:spPr>
        <p:txBody>
          <a:bodyPr wrap="square" rtlCol="0">
            <a:spAutoFit/>
          </a:bodyPr>
          <a:lstStyle/>
          <a:p>
            <a:pPr algn="ctr"/>
            <a:r>
              <a:rPr lang="en-US" sz="1200" dirty="0" smtClean="0">
                <a:solidFill>
                  <a:schemeClr val="bg1"/>
                </a:solidFill>
              </a:rPr>
              <a:t>NSPIV</a:t>
            </a:r>
            <a:endParaRPr lang="en-US" sz="1200" dirty="0">
              <a:solidFill>
                <a:schemeClr val="bg1"/>
              </a:solidFill>
            </a:endParaRPr>
          </a:p>
        </p:txBody>
      </p:sp>
      <p:sp>
        <p:nvSpPr>
          <p:cNvPr id="25" name="TextBox 24"/>
          <p:cNvSpPr txBox="1"/>
          <p:nvPr/>
        </p:nvSpPr>
        <p:spPr>
          <a:xfrm>
            <a:off x="4331605" y="6268760"/>
            <a:ext cx="1429884" cy="461665"/>
          </a:xfrm>
          <a:prstGeom prst="rect">
            <a:avLst/>
          </a:prstGeom>
          <a:solidFill>
            <a:srgbClr val="CCFF66"/>
          </a:solidFill>
        </p:spPr>
        <p:txBody>
          <a:bodyPr wrap="square" rtlCol="0">
            <a:spAutoFit/>
          </a:bodyPr>
          <a:lstStyle/>
          <a:p>
            <a:pPr algn="ctr"/>
            <a:r>
              <a:rPr lang="en-US" sz="1200" b="1" dirty="0" smtClean="0"/>
              <a:t>Resource Need Model(RNM)</a:t>
            </a:r>
            <a:endParaRPr lang="en-US" sz="1200" b="1" dirty="0"/>
          </a:p>
        </p:txBody>
      </p:sp>
      <p:sp>
        <p:nvSpPr>
          <p:cNvPr id="26" name="TextBox 25"/>
          <p:cNvSpPr txBox="1"/>
          <p:nvPr/>
        </p:nvSpPr>
        <p:spPr>
          <a:xfrm>
            <a:off x="5761489" y="6268760"/>
            <a:ext cx="1084917" cy="461665"/>
          </a:xfrm>
          <a:prstGeom prst="rect">
            <a:avLst/>
          </a:prstGeom>
          <a:solidFill>
            <a:srgbClr val="66FF66"/>
          </a:solidFill>
        </p:spPr>
        <p:txBody>
          <a:bodyPr wrap="square" rtlCol="0">
            <a:spAutoFit/>
          </a:bodyPr>
          <a:lstStyle/>
          <a:p>
            <a:pPr algn="ctr"/>
            <a:r>
              <a:rPr lang="en-US" sz="1200" b="1" dirty="0" smtClean="0"/>
              <a:t>Long Run Cost </a:t>
            </a:r>
          </a:p>
          <a:p>
            <a:pPr algn="ctr"/>
            <a:r>
              <a:rPr lang="en-US" sz="1200" b="1" dirty="0" smtClean="0"/>
              <a:t>(LRC)</a:t>
            </a:r>
            <a:endParaRPr lang="en-US" sz="1200" b="1" dirty="0"/>
          </a:p>
        </p:txBody>
      </p:sp>
      <p:sp>
        <p:nvSpPr>
          <p:cNvPr id="27" name="TextBox 26"/>
          <p:cNvSpPr txBox="1"/>
          <p:nvPr/>
        </p:nvSpPr>
        <p:spPr>
          <a:xfrm>
            <a:off x="7239000" y="5714762"/>
            <a:ext cx="1764193" cy="1015663"/>
          </a:xfrm>
          <a:prstGeom prst="rect">
            <a:avLst/>
          </a:prstGeom>
          <a:solidFill>
            <a:srgbClr val="00B050"/>
          </a:solidFill>
          <a:ln w="57150">
            <a:solidFill>
              <a:srgbClr val="FF0000"/>
            </a:solidFill>
          </a:ln>
        </p:spPr>
        <p:txBody>
          <a:bodyPr wrap="square" rtlCol="0">
            <a:spAutoFit/>
          </a:bodyPr>
          <a:lstStyle/>
          <a:p>
            <a:pPr algn="ctr"/>
            <a:r>
              <a:rPr lang="en-US" sz="2000" b="1" dirty="0" smtClean="0"/>
              <a:t>Investment Framework (IF)</a:t>
            </a:r>
            <a:endParaRPr lang="en-US" sz="2000" b="1" dirty="0"/>
          </a:p>
        </p:txBody>
      </p:sp>
      <p:sp>
        <p:nvSpPr>
          <p:cNvPr id="29" name="TextBox 28"/>
          <p:cNvSpPr txBox="1"/>
          <p:nvPr/>
        </p:nvSpPr>
        <p:spPr>
          <a:xfrm>
            <a:off x="80323" y="5882012"/>
            <a:ext cx="998553" cy="830997"/>
          </a:xfrm>
          <a:prstGeom prst="rect">
            <a:avLst/>
          </a:prstGeom>
          <a:solidFill>
            <a:schemeClr val="bg1"/>
          </a:solidFill>
          <a:ln>
            <a:solidFill>
              <a:schemeClr val="accent5">
                <a:lumMod val="75000"/>
              </a:schemeClr>
            </a:solidFill>
          </a:ln>
        </p:spPr>
        <p:txBody>
          <a:bodyPr wrap="square" rtlCol="0">
            <a:spAutoFit/>
          </a:bodyPr>
          <a:lstStyle/>
          <a:p>
            <a:endParaRPr lang="en-US" sz="1200" b="1" dirty="0" smtClean="0"/>
          </a:p>
          <a:p>
            <a:r>
              <a:rPr lang="en-US" sz="1200" b="1" dirty="0" smtClean="0"/>
              <a:t>Costing modalities</a:t>
            </a:r>
          </a:p>
          <a:p>
            <a:endParaRPr lang="en-US" sz="1200" b="1" dirty="0" smtClean="0"/>
          </a:p>
        </p:txBody>
      </p:sp>
      <p:cxnSp>
        <p:nvCxnSpPr>
          <p:cNvPr id="24" name="Straight Arrow Connector 23"/>
          <p:cNvCxnSpPr/>
          <p:nvPr/>
        </p:nvCxnSpPr>
        <p:spPr>
          <a:xfrm flipV="1">
            <a:off x="1090750" y="6485944"/>
            <a:ext cx="3053618" cy="13648"/>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44368" y="1295400"/>
            <a:ext cx="4914332" cy="276999"/>
          </a:xfrm>
          <a:prstGeom prst="rect">
            <a:avLst/>
          </a:prstGeom>
          <a:solidFill>
            <a:schemeClr val="accent2">
              <a:lumMod val="60000"/>
              <a:lumOff val="40000"/>
            </a:schemeClr>
          </a:solidFill>
        </p:spPr>
        <p:txBody>
          <a:bodyPr wrap="square" rtlCol="0">
            <a:spAutoFit/>
          </a:bodyPr>
          <a:lstStyle/>
          <a:p>
            <a:r>
              <a:rPr lang="en-US" sz="1200" dirty="0" smtClean="0"/>
              <a:t>GDJ TWG/JMI</a:t>
            </a:r>
            <a:endParaRPr lang="en-US" sz="1200" dirty="0"/>
          </a:p>
        </p:txBody>
      </p:sp>
      <p:sp>
        <p:nvSpPr>
          <p:cNvPr id="19" name="TextBox 18"/>
          <p:cNvSpPr txBox="1"/>
          <p:nvPr/>
        </p:nvSpPr>
        <p:spPr>
          <a:xfrm>
            <a:off x="4144368" y="717560"/>
            <a:ext cx="4914332" cy="646331"/>
          </a:xfrm>
          <a:prstGeom prst="rect">
            <a:avLst/>
          </a:prstGeom>
          <a:solidFill>
            <a:schemeClr val="accent3">
              <a:lumMod val="20000"/>
              <a:lumOff val="80000"/>
            </a:schemeClr>
          </a:solidFill>
        </p:spPr>
        <p:txBody>
          <a:bodyPr wrap="square" rtlCol="0">
            <a:spAutoFit/>
          </a:bodyPr>
          <a:lstStyle/>
          <a:p>
            <a:r>
              <a:rPr lang="en-US" sz="1200" dirty="0" smtClean="0"/>
              <a:t>Paris Declaration on Aid effectiveness </a:t>
            </a:r>
            <a:r>
              <a:rPr lang="km-KH" sz="800" dirty="0" smtClean="0"/>
              <a:t>សេចក្តីប្រកាសទីក្រុងប៉ារីសស្តីពីប្រសិទ្ធភាពជំនួយ</a:t>
            </a:r>
            <a:endParaRPr lang="en-US" sz="800" dirty="0" smtClean="0"/>
          </a:p>
          <a:p>
            <a:r>
              <a:rPr lang="en-US" sz="1200" dirty="0" smtClean="0"/>
              <a:t>                             Accra Agenda for Action </a:t>
            </a:r>
          </a:p>
          <a:p>
            <a:r>
              <a:rPr lang="en-US" sz="1200" dirty="0"/>
              <a:t> </a:t>
            </a:r>
            <a:r>
              <a:rPr lang="en-US" sz="1200" dirty="0" smtClean="0"/>
              <a:t>                                                                Busan HL Forum on aid effectiveness </a:t>
            </a:r>
            <a:endParaRPr lang="en-US" sz="1200" dirty="0"/>
          </a:p>
        </p:txBody>
      </p:sp>
      <p:sp>
        <p:nvSpPr>
          <p:cNvPr id="21" name="TextBox 20"/>
          <p:cNvSpPr txBox="1"/>
          <p:nvPr/>
        </p:nvSpPr>
        <p:spPr>
          <a:xfrm>
            <a:off x="5844919" y="1551104"/>
            <a:ext cx="533400" cy="276999"/>
          </a:xfrm>
          <a:prstGeom prst="rect">
            <a:avLst/>
          </a:prstGeom>
          <a:noFill/>
        </p:spPr>
        <p:txBody>
          <a:bodyPr wrap="square" rtlCol="0">
            <a:spAutoFit/>
          </a:bodyPr>
          <a:lstStyle/>
          <a:p>
            <a:pPr algn="ctr"/>
            <a:r>
              <a:rPr lang="en-US" sz="1200" dirty="0" smtClean="0"/>
              <a:t>PBA</a:t>
            </a:r>
            <a:endParaRPr lang="en-US" sz="1200" dirty="0"/>
          </a:p>
        </p:txBody>
      </p:sp>
      <p:sp>
        <p:nvSpPr>
          <p:cNvPr id="33" name="TextBox 32"/>
          <p:cNvSpPr txBox="1"/>
          <p:nvPr/>
        </p:nvSpPr>
        <p:spPr>
          <a:xfrm>
            <a:off x="80323" y="1873057"/>
            <a:ext cx="984552" cy="2492990"/>
          </a:xfrm>
          <a:prstGeom prst="rect">
            <a:avLst/>
          </a:prstGeom>
          <a:solidFill>
            <a:schemeClr val="bg1"/>
          </a:solidFill>
          <a:ln>
            <a:solidFill>
              <a:schemeClr val="tx2">
                <a:lumMod val="60000"/>
                <a:lumOff val="40000"/>
              </a:schemeClr>
            </a:solidFill>
          </a:ln>
        </p:spPr>
        <p:txBody>
          <a:bodyPr wrap="square" rtlCol="0">
            <a:spAutoFit/>
          </a:bodyPr>
          <a:lstStyle/>
          <a:p>
            <a:endParaRPr lang="en-US" sz="1200" b="1" dirty="0" smtClean="0"/>
          </a:p>
          <a:p>
            <a:endParaRPr lang="en-US" sz="1200" b="1" dirty="0" smtClean="0"/>
          </a:p>
          <a:p>
            <a:endParaRPr lang="en-US" sz="1200" b="1" dirty="0" smtClean="0"/>
          </a:p>
          <a:p>
            <a:endParaRPr lang="en-US" sz="1200" b="1" dirty="0" smtClean="0"/>
          </a:p>
          <a:p>
            <a:endParaRPr lang="en-US" sz="1200" b="1" dirty="0"/>
          </a:p>
          <a:p>
            <a:r>
              <a:rPr lang="en-US" sz="1200" b="1" dirty="0" smtClean="0"/>
              <a:t>HIV epidemic and Funding</a:t>
            </a:r>
          </a:p>
          <a:p>
            <a:endParaRPr lang="en-US" sz="1200" b="1" dirty="0"/>
          </a:p>
          <a:p>
            <a:endParaRPr lang="en-US" sz="1200" b="1" dirty="0" smtClean="0"/>
          </a:p>
          <a:p>
            <a:endParaRPr lang="en-US" sz="1200" b="1" dirty="0" smtClean="0"/>
          </a:p>
          <a:p>
            <a:endParaRPr lang="en-US" sz="1200" b="1" dirty="0" smtClean="0"/>
          </a:p>
          <a:p>
            <a:endParaRPr lang="en-US" sz="1200" b="1" dirty="0"/>
          </a:p>
        </p:txBody>
      </p:sp>
      <p:sp>
        <p:nvSpPr>
          <p:cNvPr id="36" name="TextBox 35"/>
          <p:cNvSpPr txBox="1"/>
          <p:nvPr/>
        </p:nvSpPr>
        <p:spPr>
          <a:xfrm>
            <a:off x="76200" y="685800"/>
            <a:ext cx="988675" cy="1015663"/>
          </a:xfrm>
          <a:prstGeom prst="rect">
            <a:avLst/>
          </a:prstGeom>
          <a:solidFill>
            <a:schemeClr val="bg1"/>
          </a:solidFill>
          <a:ln>
            <a:solidFill>
              <a:schemeClr val="tx2">
                <a:lumMod val="60000"/>
                <a:lumOff val="40000"/>
              </a:schemeClr>
            </a:solidFill>
          </a:ln>
        </p:spPr>
        <p:txBody>
          <a:bodyPr wrap="square" rtlCol="0">
            <a:spAutoFit/>
          </a:bodyPr>
          <a:lstStyle/>
          <a:p>
            <a:endParaRPr lang="en-US" sz="1200" b="1" dirty="0">
              <a:solidFill>
                <a:srgbClr val="FF0000"/>
              </a:solidFill>
            </a:endParaRPr>
          </a:p>
          <a:p>
            <a:r>
              <a:rPr lang="en-US" sz="1200" b="1" dirty="0" smtClean="0">
                <a:solidFill>
                  <a:srgbClr val="FF0000"/>
                </a:solidFill>
              </a:rPr>
              <a:t>Partnership &amp; country ownership</a:t>
            </a:r>
            <a:endParaRPr lang="en-US" sz="1200" b="1" dirty="0">
              <a:solidFill>
                <a:srgbClr val="FF0000"/>
              </a:solidFill>
            </a:endParaRPr>
          </a:p>
          <a:p>
            <a:endParaRPr lang="en-US" sz="1200" b="1" dirty="0" smtClean="0">
              <a:solidFill>
                <a:srgbClr val="FF0000"/>
              </a:solidFill>
            </a:endParaRPr>
          </a:p>
        </p:txBody>
      </p:sp>
      <p:sp>
        <p:nvSpPr>
          <p:cNvPr id="22" name="TextBox 21"/>
          <p:cNvSpPr txBox="1"/>
          <p:nvPr/>
        </p:nvSpPr>
        <p:spPr>
          <a:xfrm>
            <a:off x="78550" y="4481763"/>
            <a:ext cx="988675" cy="1384995"/>
          </a:xfrm>
          <a:prstGeom prst="rect">
            <a:avLst/>
          </a:prstGeom>
          <a:solidFill>
            <a:schemeClr val="bg1"/>
          </a:solidFill>
          <a:ln>
            <a:solidFill>
              <a:schemeClr val="tx2">
                <a:lumMod val="60000"/>
                <a:lumOff val="40000"/>
              </a:schemeClr>
            </a:solidFill>
          </a:ln>
        </p:spPr>
        <p:txBody>
          <a:bodyPr wrap="square" rtlCol="0">
            <a:spAutoFit/>
          </a:bodyPr>
          <a:lstStyle/>
          <a:p>
            <a:endParaRPr lang="en-US" sz="1200" b="1" dirty="0" smtClean="0"/>
          </a:p>
          <a:p>
            <a:endParaRPr lang="en-US" sz="1200" b="1" dirty="0"/>
          </a:p>
          <a:p>
            <a:endParaRPr lang="km-KH" sz="1200" b="1" dirty="0" smtClean="0"/>
          </a:p>
          <a:p>
            <a:r>
              <a:rPr lang="en-US" sz="1200" b="1" dirty="0" smtClean="0"/>
              <a:t>Strategic Plan </a:t>
            </a:r>
          </a:p>
          <a:p>
            <a:endParaRPr lang="en-US" sz="1200" b="1" dirty="0"/>
          </a:p>
          <a:p>
            <a:endParaRPr lang="en-US" sz="1200" b="1" dirty="0" smtClean="0"/>
          </a:p>
        </p:txBody>
      </p:sp>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6426" y="1371600"/>
            <a:ext cx="693809" cy="705569"/>
          </a:xfrm>
          <a:prstGeom prst="rect">
            <a:avLst/>
          </a:prstGeom>
          <a:solidFill>
            <a:schemeClr val="bg1"/>
          </a:solidFill>
          <a:ln w="9525">
            <a:solidFill>
              <a:schemeClr val="tx1"/>
            </a:solidFill>
            <a:miter lim="800000"/>
            <a:headEnd/>
            <a:tailEnd/>
          </a:ln>
          <a:effectLst/>
          <a:extLst/>
        </p:spPr>
      </p:pic>
      <p:sp>
        <p:nvSpPr>
          <p:cNvPr id="69" name="TextBox 68"/>
          <p:cNvSpPr txBox="1"/>
          <p:nvPr/>
        </p:nvSpPr>
        <p:spPr>
          <a:xfrm>
            <a:off x="4533899" y="3426308"/>
            <a:ext cx="1652449" cy="369332"/>
          </a:xfrm>
          <a:prstGeom prst="rect">
            <a:avLst/>
          </a:prstGeom>
          <a:solidFill>
            <a:schemeClr val="bg1"/>
          </a:solidFill>
        </p:spPr>
        <p:txBody>
          <a:bodyPr wrap="square" rtlCol="0">
            <a:spAutoFit/>
          </a:bodyPr>
          <a:lstStyle/>
          <a:p>
            <a:pPr algn="ctr"/>
            <a:r>
              <a:rPr lang="en-US" b="1" dirty="0" smtClean="0"/>
              <a:t>500 MUSD</a:t>
            </a:r>
            <a:endParaRPr lang="en-US" b="1" dirty="0"/>
          </a:p>
        </p:txBody>
      </p:sp>
      <p:sp>
        <p:nvSpPr>
          <p:cNvPr id="2" name="TextBox 1"/>
          <p:cNvSpPr txBox="1"/>
          <p:nvPr/>
        </p:nvSpPr>
        <p:spPr>
          <a:xfrm>
            <a:off x="7062110" y="2506633"/>
            <a:ext cx="1996591" cy="1200329"/>
          </a:xfrm>
          <a:prstGeom prst="rect">
            <a:avLst/>
          </a:prstGeom>
          <a:noFill/>
          <a:ln>
            <a:noFill/>
          </a:ln>
        </p:spPr>
        <p:txBody>
          <a:bodyPr wrap="square" rtlCol="0">
            <a:spAutoFit/>
          </a:bodyPr>
          <a:lstStyle/>
          <a:p>
            <a:pPr marL="342900" indent="-342900">
              <a:buFont typeface="+mj-lt"/>
              <a:buAutoNum type="arabicPeriod"/>
            </a:pPr>
            <a:r>
              <a:rPr lang="en-US" b="1" dirty="0" smtClean="0">
                <a:solidFill>
                  <a:schemeClr val="bg1"/>
                </a:solidFill>
              </a:rPr>
              <a:t>Results?</a:t>
            </a:r>
          </a:p>
          <a:p>
            <a:pPr marL="342900" indent="-342900">
              <a:buFont typeface="+mj-lt"/>
              <a:buAutoNum type="arabicPeriod"/>
            </a:pPr>
            <a:r>
              <a:rPr lang="en-US" b="1" dirty="0" smtClean="0">
                <a:solidFill>
                  <a:schemeClr val="bg1"/>
                </a:solidFill>
              </a:rPr>
              <a:t>Effectiveness?</a:t>
            </a:r>
          </a:p>
          <a:p>
            <a:pPr marL="342900" indent="-342900">
              <a:buFont typeface="+mj-lt"/>
              <a:buAutoNum type="arabicPeriod"/>
            </a:pPr>
            <a:r>
              <a:rPr lang="en-US" b="1" dirty="0" smtClean="0">
                <a:solidFill>
                  <a:schemeClr val="bg1"/>
                </a:solidFill>
              </a:rPr>
              <a:t>Efficiency?</a:t>
            </a:r>
          </a:p>
          <a:p>
            <a:pPr marL="342900" indent="-342900">
              <a:buFont typeface="+mj-lt"/>
              <a:buAutoNum type="arabicPeriod"/>
            </a:pPr>
            <a:r>
              <a:rPr lang="en-US" b="1" dirty="0" smtClean="0">
                <a:solidFill>
                  <a:schemeClr val="bg1"/>
                </a:solidFill>
              </a:rPr>
              <a:t>Sustainability ?</a:t>
            </a:r>
            <a:endParaRPr lang="en-US" b="1" dirty="0">
              <a:solidFill>
                <a:schemeClr val="bg1"/>
              </a:solidFill>
            </a:endParaRPr>
          </a:p>
        </p:txBody>
      </p:sp>
      <p:cxnSp>
        <p:nvCxnSpPr>
          <p:cNvPr id="60" name="Elbow Connector 59"/>
          <p:cNvCxnSpPr/>
          <p:nvPr/>
        </p:nvCxnSpPr>
        <p:spPr>
          <a:xfrm rot="16200000" flipV="1">
            <a:off x="7456464" y="5050127"/>
            <a:ext cx="1329270" cy="1"/>
          </a:xfrm>
          <a:prstGeom prst="bentConnector3">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642829" y="5950819"/>
            <a:ext cx="519971" cy="215444"/>
          </a:xfrm>
          <a:prstGeom prst="rect">
            <a:avLst/>
          </a:prstGeom>
          <a:solidFill>
            <a:schemeClr val="accent3">
              <a:lumMod val="50000"/>
            </a:schemeClr>
          </a:solidFill>
        </p:spPr>
        <p:txBody>
          <a:bodyPr wrap="square" rtlCol="0">
            <a:spAutoFit/>
          </a:bodyPr>
          <a:lstStyle/>
          <a:p>
            <a:r>
              <a:rPr lang="en-US" sz="800" dirty="0" smtClean="0">
                <a:solidFill>
                  <a:schemeClr val="bg1"/>
                </a:solidFill>
              </a:rPr>
              <a:t>NASAIV</a:t>
            </a:r>
            <a:endParaRPr lang="en-US" sz="800" dirty="0">
              <a:solidFill>
                <a:schemeClr val="bg1"/>
              </a:solidFill>
            </a:endParaRPr>
          </a:p>
        </p:txBody>
      </p:sp>
      <p:sp>
        <p:nvSpPr>
          <p:cNvPr id="70" name="TextBox 69"/>
          <p:cNvSpPr txBox="1"/>
          <p:nvPr/>
        </p:nvSpPr>
        <p:spPr>
          <a:xfrm>
            <a:off x="6135548" y="5955724"/>
            <a:ext cx="519971" cy="215444"/>
          </a:xfrm>
          <a:prstGeom prst="rect">
            <a:avLst/>
          </a:prstGeom>
          <a:solidFill>
            <a:schemeClr val="accent3">
              <a:lumMod val="75000"/>
            </a:schemeClr>
          </a:solidFill>
        </p:spPr>
        <p:txBody>
          <a:bodyPr wrap="square" rtlCol="0">
            <a:spAutoFit/>
          </a:bodyPr>
          <a:lstStyle/>
          <a:p>
            <a:r>
              <a:rPr lang="en-US" sz="800" dirty="0" smtClean="0">
                <a:solidFill>
                  <a:schemeClr val="bg1"/>
                </a:solidFill>
              </a:rPr>
              <a:t>NASAIII</a:t>
            </a:r>
            <a:endParaRPr lang="en-US" sz="800" dirty="0">
              <a:solidFill>
                <a:schemeClr val="bg1"/>
              </a:solidFill>
            </a:endParaRPr>
          </a:p>
        </p:txBody>
      </p:sp>
      <p:sp>
        <p:nvSpPr>
          <p:cNvPr id="72" name="TextBox 71"/>
          <p:cNvSpPr txBox="1"/>
          <p:nvPr/>
        </p:nvSpPr>
        <p:spPr>
          <a:xfrm>
            <a:off x="5652229" y="5951851"/>
            <a:ext cx="519971" cy="215444"/>
          </a:xfrm>
          <a:prstGeom prst="rect">
            <a:avLst/>
          </a:prstGeom>
          <a:solidFill>
            <a:schemeClr val="accent3">
              <a:lumMod val="60000"/>
              <a:lumOff val="40000"/>
            </a:schemeClr>
          </a:solidFill>
        </p:spPr>
        <p:txBody>
          <a:bodyPr wrap="square" rtlCol="0">
            <a:spAutoFit/>
          </a:bodyPr>
          <a:lstStyle/>
          <a:p>
            <a:r>
              <a:rPr lang="en-US" sz="800" dirty="0" smtClean="0"/>
              <a:t>NASAII</a:t>
            </a:r>
            <a:endParaRPr lang="en-US" sz="800" dirty="0"/>
          </a:p>
        </p:txBody>
      </p:sp>
      <p:sp>
        <p:nvSpPr>
          <p:cNvPr id="73" name="TextBox 72"/>
          <p:cNvSpPr txBox="1"/>
          <p:nvPr/>
        </p:nvSpPr>
        <p:spPr>
          <a:xfrm>
            <a:off x="5144948" y="5956756"/>
            <a:ext cx="519971" cy="215444"/>
          </a:xfrm>
          <a:prstGeom prst="rect">
            <a:avLst/>
          </a:prstGeom>
          <a:solidFill>
            <a:schemeClr val="accent3">
              <a:lumMod val="20000"/>
              <a:lumOff val="80000"/>
            </a:schemeClr>
          </a:solidFill>
        </p:spPr>
        <p:txBody>
          <a:bodyPr wrap="square" rtlCol="0">
            <a:spAutoFit/>
          </a:bodyPr>
          <a:lstStyle/>
          <a:p>
            <a:r>
              <a:rPr lang="en-US" sz="800" dirty="0" smtClean="0"/>
              <a:t>NASAI</a:t>
            </a:r>
            <a:endParaRPr lang="en-US" sz="800" dirty="0"/>
          </a:p>
        </p:txBody>
      </p:sp>
      <p:sp>
        <p:nvSpPr>
          <p:cNvPr id="34" name="TextBox 33"/>
          <p:cNvSpPr txBox="1"/>
          <p:nvPr/>
        </p:nvSpPr>
        <p:spPr>
          <a:xfrm>
            <a:off x="6111619" y="5661121"/>
            <a:ext cx="531210" cy="261610"/>
          </a:xfrm>
          <a:prstGeom prst="rect">
            <a:avLst/>
          </a:prstGeom>
          <a:noFill/>
        </p:spPr>
        <p:txBody>
          <a:bodyPr wrap="square" rtlCol="0">
            <a:spAutoFit/>
          </a:bodyPr>
          <a:lstStyle/>
          <a:p>
            <a:r>
              <a:rPr lang="en-US" sz="1100" dirty="0" smtClean="0"/>
              <a:t>09-10</a:t>
            </a:r>
            <a:endParaRPr lang="en-US" sz="1100" dirty="0"/>
          </a:p>
        </p:txBody>
      </p:sp>
      <p:sp>
        <p:nvSpPr>
          <p:cNvPr id="74" name="TextBox 73"/>
          <p:cNvSpPr txBox="1"/>
          <p:nvPr/>
        </p:nvSpPr>
        <p:spPr>
          <a:xfrm>
            <a:off x="6642829" y="5664200"/>
            <a:ext cx="531210" cy="261610"/>
          </a:xfrm>
          <a:prstGeom prst="rect">
            <a:avLst/>
          </a:prstGeom>
          <a:noFill/>
        </p:spPr>
        <p:txBody>
          <a:bodyPr wrap="square" rtlCol="0">
            <a:spAutoFit/>
          </a:bodyPr>
          <a:lstStyle/>
          <a:p>
            <a:r>
              <a:rPr lang="en-US" sz="1100" dirty="0" smtClean="0"/>
              <a:t>11-12</a:t>
            </a:r>
            <a:endParaRPr lang="en-US" sz="1100" dirty="0"/>
          </a:p>
        </p:txBody>
      </p:sp>
      <p:sp>
        <p:nvSpPr>
          <p:cNvPr id="75" name="TextBox 74"/>
          <p:cNvSpPr txBox="1"/>
          <p:nvPr/>
        </p:nvSpPr>
        <p:spPr>
          <a:xfrm>
            <a:off x="5664919" y="5655306"/>
            <a:ext cx="531210" cy="261610"/>
          </a:xfrm>
          <a:prstGeom prst="rect">
            <a:avLst/>
          </a:prstGeom>
          <a:noFill/>
        </p:spPr>
        <p:txBody>
          <a:bodyPr wrap="square" rtlCol="0">
            <a:spAutoFit/>
          </a:bodyPr>
          <a:lstStyle/>
          <a:p>
            <a:r>
              <a:rPr lang="en-US" sz="1100" dirty="0" smtClean="0"/>
              <a:t>07-08</a:t>
            </a:r>
            <a:endParaRPr lang="en-US" sz="1100" dirty="0"/>
          </a:p>
        </p:txBody>
      </p:sp>
      <p:sp>
        <p:nvSpPr>
          <p:cNvPr id="76" name="TextBox 75"/>
          <p:cNvSpPr txBox="1"/>
          <p:nvPr/>
        </p:nvSpPr>
        <p:spPr>
          <a:xfrm>
            <a:off x="5107590" y="5676900"/>
            <a:ext cx="531210" cy="261610"/>
          </a:xfrm>
          <a:prstGeom prst="rect">
            <a:avLst/>
          </a:prstGeom>
          <a:noFill/>
        </p:spPr>
        <p:txBody>
          <a:bodyPr wrap="square" rtlCol="0">
            <a:spAutoFit/>
          </a:bodyPr>
          <a:lstStyle/>
          <a:p>
            <a:r>
              <a:rPr lang="en-US" sz="1100" dirty="0" smtClean="0"/>
              <a:t>05-06</a:t>
            </a:r>
            <a:endParaRPr lang="en-US" sz="1100" dirty="0"/>
          </a:p>
        </p:txBody>
      </p:sp>
      <p:sp>
        <p:nvSpPr>
          <p:cNvPr id="39" name="TextBox 38"/>
          <p:cNvSpPr txBox="1"/>
          <p:nvPr/>
        </p:nvSpPr>
        <p:spPr>
          <a:xfrm>
            <a:off x="80323" y="86380"/>
            <a:ext cx="8978378" cy="523220"/>
          </a:xfrm>
          <a:prstGeom prst="rect">
            <a:avLst/>
          </a:prstGeom>
          <a:noFill/>
        </p:spPr>
        <p:txBody>
          <a:bodyPr wrap="square" rtlCol="0">
            <a:spAutoFit/>
          </a:bodyPr>
          <a:lstStyle/>
          <a:p>
            <a:pPr algn="ctr"/>
            <a:r>
              <a:rPr lang="en-US" sz="2800" b="1" dirty="0" smtClean="0"/>
              <a:t>Cambodian Context for HIV and AIDS Response</a:t>
            </a:r>
            <a:endParaRPr lang="en-US" sz="2800" b="1" dirty="0"/>
          </a:p>
        </p:txBody>
      </p:sp>
      <p:cxnSp>
        <p:nvCxnSpPr>
          <p:cNvPr id="40" name="Straight Connector 39"/>
          <p:cNvCxnSpPr/>
          <p:nvPr/>
        </p:nvCxnSpPr>
        <p:spPr>
          <a:xfrm>
            <a:off x="533400" y="609600"/>
            <a:ext cx="8153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732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610" y="1419999"/>
            <a:ext cx="622935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05444" y="1455003"/>
            <a:ext cx="2031029" cy="830997"/>
          </a:xfrm>
          <a:prstGeom prst="rect">
            <a:avLst/>
          </a:prstGeom>
          <a:solidFill>
            <a:schemeClr val="accent2">
              <a:lumMod val="20000"/>
              <a:lumOff val="80000"/>
            </a:schemeClr>
          </a:solidFill>
          <a:ln w="38100">
            <a:solidFill>
              <a:srgbClr val="0070C0"/>
            </a:solidFill>
            <a:prstDash val="sysDash"/>
          </a:ln>
        </p:spPr>
        <p:txBody>
          <a:bodyPr wrap="square" rtlCol="0">
            <a:spAutoFit/>
          </a:bodyPr>
          <a:lstStyle/>
          <a:p>
            <a:pPr algn="ctr"/>
            <a:r>
              <a:rPr lang="ca-ES" sz="1200" b="1" dirty="0" smtClean="0"/>
              <a:t>១កម្មវត្ថុនៃះភិក្រមគ្រប់គ្រងទូទាំងកម្មវិធី</a:t>
            </a:r>
          </a:p>
          <a:p>
            <a:pPr algn="ctr"/>
            <a:r>
              <a:rPr lang="ca-ES" sz="1200" b="1" dirty="0" smtClean="0"/>
              <a:t>1Consensus ​​​​</a:t>
            </a:r>
            <a:r>
              <a:rPr lang="km-KH" sz="1200" b="1" dirty="0" smtClean="0"/>
              <a:t>​​​</a:t>
            </a:r>
            <a:r>
              <a:rPr lang="ca-ES" sz="1200" b="1" dirty="0" smtClean="0"/>
              <a:t>on objectives of PBA</a:t>
            </a:r>
          </a:p>
        </p:txBody>
      </p:sp>
      <p:sp>
        <p:nvSpPr>
          <p:cNvPr id="6" name="TextBox 5"/>
          <p:cNvSpPr txBox="1"/>
          <p:nvPr/>
        </p:nvSpPr>
        <p:spPr>
          <a:xfrm>
            <a:off x="5604605" y="2105799"/>
            <a:ext cx="2050079" cy="830997"/>
          </a:xfrm>
          <a:prstGeom prst="rect">
            <a:avLst/>
          </a:prstGeom>
          <a:solidFill>
            <a:schemeClr val="accent2">
              <a:lumMod val="20000"/>
              <a:lumOff val="80000"/>
            </a:schemeClr>
          </a:solidFill>
          <a:ln>
            <a:solidFill>
              <a:srgbClr val="0070C0"/>
            </a:solidFill>
          </a:ln>
        </p:spPr>
        <p:txBody>
          <a:bodyPr wrap="square" rtlCol="0">
            <a:spAutoFit/>
          </a:bodyPr>
          <a:lstStyle/>
          <a:p>
            <a:pPr algn="ctr"/>
            <a:r>
              <a:rPr lang="ca-ES" sz="1200" b="1" dirty="0" smtClean="0"/>
              <a:t>២ក្របខណ្ឌគោលនយោបា</a:t>
            </a:r>
            <a:r>
              <a:rPr lang="km-KH" sz="1050" b="1" dirty="0" smtClean="0"/>
              <a:t>យ</a:t>
            </a:r>
            <a:r>
              <a:rPr lang="ca-ES" sz="1200" b="1" dirty="0" smtClean="0"/>
              <a:t>ទូលំទូលាយ</a:t>
            </a:r>
          </a:p>
          <a:p>
            <a:pPr algn="ctr"/>
            <a:r>
              <a:rPr lang="ca-ES" sz="1200" b="1" dirty="0" smtClean="0"/>
              <a:t>2 Comprehensive Policy Framework</a:t>
            </a:r>
            <a:endParaRPr lang="en-US" sz="1200" b="1" dirty="0"/>
          </a:p>
        </p:txBody>
      </p:sp>
      <p:sp>
        <p:nvSpPr>
          <p:cNvPr id="7" name="TextBox 6"/>
          <p:cNvSpPr txBox="1"/>
          <p:nvPr/>
        </p:nvSpPr>
        <p:spPr>
          <a:xfrm>
            <a:off x="5604606" y="3705999"/>
            <a:ext cx="2031028" cy="461665"/>
          </a:xfrm>
          <a:prstGeom prst="rect">
            <a:avLst/>
          </a:prstGeom>
          <a:solidFill>
            <a:schemeClr val="accent2">
              <a:lumMod val="20000"/>
              <a:lumOff val="80000"/>
            </a:schemeClr>
          </a:solidFill>
          <a:ln>
            <a:solidFill>
              <a:srgbClr val="0070C0"/>
            </a:solidFill>
          </a:ln>
        </p:spPr>
        <p:txBody>
          <a:bodyPr wrap="square" rtlCol="0">
            <a:spAutoFit/>
          </a:bodyPr>
          <a:lstStyle/>
          <a:p>
            <a:pPr algn="ctr"/>
            <a:r>
              <a:rPr lang="ca-ES" sz="1200" b="1" dirty="0" smtClean="0"/>
              <a:t>៣គោលដៅរួមគ្នា</a:t>
            </a:r>
          </a:p>
          <a:p>
            <a:pPr algn="ctr"/>
            <a:r>
              <a:rPr lang="ca-ES" sz="1200" b="1" dirty="0" smtClean="0"/>
              <a:t>3 Common Goals </a:t>
            </a:r>
            <a:endParaRPr lang="en-US" sz="1200" b="1" dirty="0"/>
          </a:p>
        </p:txBody>
      </p:sp>
      <p:sp>
        <p:nvSpPr>
          <p:cNvPr id="8" name="TextBox 7"/>
          <p:cNvSpPr txBox="1"/>
          <p:nvPr/>
        </p:nvSpPr>
        <p:spPr>
          <a:xfrm>
            <a:off x="5632958" y="4728498"/>
            <a:ext cx="2002675" cy="830997"/>
          </a:xfrm>
          <a:prstGeom prst="rect">
            <a:avLst/>
          </a:prstGeom>
          <a:solidFill>
            <a:schemeClr val="accent2">
              <a:lumMod val="20000"/>
              <a:lumOff val="80000"/>
            </a:schemeClr>
          </a:solidFill>
        </p:spPr>
        <p:txBody>
          <a:bodyPr wrap="square" rtlCol="0">
            <a:spAutoFit/>
          </a:bodyPr>
          <a:lstStyle/>
          <a:p>
            <a:pPr algn="ctr"/>
            <a:r>
              <a:rPr lang="ca-ES" sz="1200" b="1" dirty="0" smtClean="0"/>
              <a:t>៤ក្របខណ្ឌរៀបចំការប្រើប្រាសថវិកាទូលំទូលាយ</a:t>
            </a:r>
          </a:p>
          <a:p>
            <a:pPr algn="ctr"/>
            <a:r>
              <a:rPr lang="ca-ES" sz="1200" b="1" dirty="0" smtClean="0"/>
              <a:t>4 Comprehensive Resource Framework </a:t>
            </a:r>
            <a:endParaRPr lang="en-US" sz="1200" b="1" dirty="0"/>
          </a:p>
        </p:txBody>
      </p:sp>
      <p:sp>
        <p:nvSpPr>
          <p:cNvPr id="9" name="TextBox 8"/>
          <p:cNvSpPr txBox="1"/>
          <p:nvPr/>
        </p:nvSpPr>
        <p:spPr>
          <a:xfrm>
            <a:off x="3441996" y="5486400"/>
            <a:ext cx="2155288" cy="830997"/>
          </a:xfrm>
          <a:prstGeom prst="rect">
            <a:avLst/>
          </a:prstGeom>
          <a:solidFill>
            <a:schemeClr val="accent2">
              <a:lumMod val="20000"/>
              <a:lumOff val="80000"/>
            </a:schemeClr>
          </a:solidFill>
        </p:spPr>
        <p:txBody>
          <a:bodyPr wrap="square" rtlCol="0">
            <a:spAutoFit/>
          </a:bodyPr>
          <a:lstStyle/>
          <a:p>
            <a:pPr algn="ctr"/>
            <a:r>
              <a:rPr lang="ca-ES" sz="1200" b="1" dirty="0" smtClean="0"/>
              <a:t>៥ភាពជាដៃគូនិងរចនាសម្ព័ន្ធសំរាប់ធ្វើការសន្ទនា</a:t>
            </a:r>
          </a:p>
          <a:p>
            <a:pPr algn="ctr"/>
            <a:r>
              <a:rPr lang="ca-ES" sz="1200" b="1" dirty="0" smtClean="0"/>
              <a:t>5 Partnership and dialogue structures </a:t>
            </a:r>
            <a:endParaRPr lang="en-US" sz="1200" b="1" dirty="0"/>
          </a:p>
        </p:txBody>
      </p:sp>
      <p:sp>
        <p:nvSpPr>
          <p:cNvPr id="10" name="TextBox 9"/>
          <p:cNvSpPr txBox="1"/>
          <p:nvPr/>
        </p:nvSpPr>
        <p:spPr>
          <a:xfrm>
            <a:off x="1131166" y="4772799"/>
            <a:ext cx="2220644" cy="1015663"/>
          </a:xfrm>
          <a:prstGeom prst="rect">
            <a:avLst/>
          </a:prstGeom>
          <a:solidFill>
            <a:schemeClr val="accent2">
              <a:lumMod val="20000"/>
              <a:lumOff val="80000"/>
            </a:schemeClr>
          </a:solidFill>
        </p:spPr>
        <p:txBody>
          <a:bodyPr wrap="square" rtlCol="0">
            <a:spAutoFit/>
          </a:bodyPr>
          <a:lstStyle>
            <a:defPPr>
              <a:defRPr lang="en-US"/>
            </a:defPPr>
            <a:lvl1pPr algn="ctr">
              <a:defRPr sz="1200"/>
            </a:lvl1pPr>
          </a:lstStyle>
          <a:p>
            <a:r>
              <a:rPr lang="ca-ES" b="1" dirty="0" smtClean="0"/>
              <a:t>៦ការឯកភាពលើរចនាសម្ព័ននិងការបែងចែកភារកិច្ជ 6 Agreed institutional arragements and responsibilities </a:t>
            </a:r>
            <a:endParaRPr lang="en-US" b="1" dirty="0"/>
          </a:p>
        </p:txBody>
      </p:sp>
      <p:sp>
        <p:nvSpPr>
          <p:cNvPr id="11" name="TextBox 10"/>
          <p:cNvSpPr txBox="1"/>
          <p:nvPr/>
        </p:nvSpPr>
        <p:spPr>
          <a:xfrm>
            <a:off x="1152432" y="3560802"/>
            <a:ext cx="2155288" cy="830997"/>
          </a:xfrm>
          <a:prstGeom prst="rect">
            <a:avLst/>
          </a:prstGeom>
          <a:solidFill>
            <a:schemeClr val="accent2">
              <a:lumMod val="20000"/>
              <a:lumOff val="80000"/>
            </a:schemeClr>
          </a:solidFill>
        </p:spPr>
        <p:txBody>
          <a:bodyPr wrap="square" rtlCol="0">
            <a:spAutoFit/>
          </a:bodyPr>
          <a:lstStyle>
            <a:defPPr>
              <a:defRPr lang="en-US"/>
            </a:defPPr>
            <a:lvl1pPr algn="ctr">
              <a:defRPr sz="1200"/>
            </a:lvl1pPr>
          </a:lstStyle>
          <a:p>
            <a:r>
              <a:rPr lang="ca-ES" b="1" dirty="0"/>
              <a:t>៧</a:t>
            </a:r>
            <a:r>
              <a:rPr lang="ca-ES" b="1" dirty="0" smtClean="0"/>
              <a:t>ការលើកកំពស់សម្ថភាពបចេ្ចកទេស </a:t>
            </a:r>
          </a:p>
          <a:p>
            <a:r>
              <a:rPr lang="ca-ES" b="1" dirty="0" smtClean="0"/>
              <a:t>7 Capacity Development component </a:t>
            </a:r>
            <a:endParaRPr lang="en-US" b="1" dirty="0"/>
          </a:p>
        </p:txBody>
      </p:sp>
      <p:sp>
        <p:nvSpPr>
          <p:cNvPr id="12" name="TextBox 11"/>
          <p:cNvSpPr txBox="1"/>
          <p:nvPr/>
        </p:nvSpPr>
        <p:spPr>
          <a:xfrm>
            <a:off x="1152432" y="2334399"/>
            <a:ext cx="2134022"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defPPr>
              <a:defRPr lang="en-US"/>
            </a:defPPr>
            <a:lvl1pPr algn="ctr">
              <a:defRPr sz="1200"/>
            </a:lvl1pPr>
          </a:lstStyle>
          <a:p>
            <a:r>
              <a:rPr lang="ca-ES" b="1" dirty="0" smtClean="0"/>
              <a:t>៨ការសិក្សានិងសំរបសំរួល</a:t>
            </a:r>
          </a:p>
          <a:p>
            <a:r>
              <a:rPr lang="ca-ES" b="1" dirty="0" smtClean="0"/>
              <a:t>8 Learning and adaptation </a:t>
            </a:r>
            <a:endParaRPr lang="en-US" b="1" dirty="0"/>
          </a:p>
        </p:txBody>
      </p:sp>
      <p:sp>
        <p:nvSpPr>
          <p:cNvPr id="23" name="Title 1"/>
          <p:cNvSpPr>
            <a:spLocks noGrp="1"/>
          </p:cNvSpPr>
          <p:nvPr>
            <p:ph type="title"/>
          </p:nvPr>
        </p:nvSpPr>
        <p:spPr>
          <a:xfrm>
            <a:off x="457200" y="76200"/>
            <a:ext cx="8229600" cy="1143000"/>
          </a:xfrm>
        </p:spPr>
        <p:txBody>
          <a:bodyPr>
            <a:normAutofit/>
          </a:bodyPr>
          <a:lstStyle/>
          <a:p>
            <a:r>
              <a:rPr lang="km-KH" sz="2800" b="1" dirty="0" smtClean="0">
                <a:cs typeface="+mn-cs"/>
              </a:rPr>
              <a:t>អភិក្រមគ្រប់គ្រងទូទាំងកម្មវិធី</a:t>
            </a:r>
            <a:r>
              <a:rPr lang="km-KH" sz="3200" b="1" dirty="0" smtClean="0"/>
              <a:t/>
            </a:r>
            <a:br>
              <a:rPr lang="km-KH" sz="3200" b="1" dirty="0" smtClean="0"/>
            </a:br>
            <a:r>
              <a:rPr lang="en-US" sz="2000" b="1" dirty="0" smtClean="0"/>
              <a:t>Program Based Approach </a:t>
            </a:r>
            <a:endParaRPr lang="en-US" sz="3200" b="1" dirty="0"/>
          </a:p>
        </p:txBody>
      </p:sp>
      <p:cxnSp>
        <p:nvCxnSpPr>
          <p:cNvPr id="15" name="Straight Connector 14"/>
          <p:cNvCxnSpPr/>
          <p:nvPr/>
        </p:nvCxnSpPr>
        <p:spPr>
          <a:xfrm>
            <a:off x="2362200" y="1143000"/>
            <a:ext cx="449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200" y="6468249"/>
            <a:ext cx="2999796" cy="369332"/>
          </a:xfrm>
          <a:prstGeom prst="rect">
            <a:avLst/>
          </a:prstGeom>
        </p:spPr>
        <p:txBody>
          <a:bodyPr wrap="none">
            <a:spAutoFit/>
          </a:bodyPr>
          <a:lstStyle/>
          <a:p>
            <a:r>
              <a:rPr lang="en-US" dirty="0" smtClean="0"/>
              <a:t>Source : www.cdc-</a:t>
            </a:r>
            <a:r>
              <a:rPr lang="en-US" b="1" dirty="0" smtClean="0"/>
              <a:t>crdb</a:t>
            </a:r>
            <a:r>
              <a:rPr lang="en-US" dirty="0" smtClean="0"/>
              <a:t>.gov.kh</a:t>
            </a:r>
            <a:endParaRPr lang="en-US" dirty="0"/>
          </a:p>
        </p:txBody>
      </p:sp>
      <p:sp>
        <p:nvSpPr>
          <p:cNvPr id="3" name="Rectangle 2"/>
          <p:cNvSpPr/>
          <p:nvPr/>
        </p:nvSpPr>
        <p:spPr>
          <a:xfrm>
            <a:off x="5632958" y="4728498"/>
            <a:ext cx="2021726" cy="8309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41996" y="5493603"/>
            <a:ext cx="2120604" cy="83099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31166" y="4772799"/>
            <a:ext cx="2208638" cy="101566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43000" y="3560802"/>
            <a:ext cx="2208638" cy="88386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582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439400" cy="1143000"/>
          </a:xfrm>
        </p:spPr>
        <p:txBody>
          <a:bodyPr>
            <a:noAutofit/>
          </a:bodyPr>
          <a:lstStyle/>
          <a:p>
            <a:r>
              <a:rPr lang="en-US" sz="2400" dirty="0" smtClean="0">
                <a:cs typeface="+mn-cs"/>
              </a:rPr>
              <a:t>-</a:t>
            </a:r>
            <a:br>
              <a:rPr lang="en-US" sz="2400" dirty="0" smtClean="0">
                <a:cs typeface="+mn-cs"/>
              </a:rPr>
            </a:br>
            <a:r>
              <a:rPr lang="en-US" sz="2400" dirty="0" smtClean="0">
                <a:cs typeface="+mn-cs"/>
              </a:rPr>
              <a:t>JMI- Joint Monitoring Indicators  </a:t>
            </a:r>
            <a:r>
              <a:rPr lang="en-US" sz="2400" dirty="0">
                <a:cs typeface="+mn-cs"/>
              </a:rPr>
              <a:t>2012-2013</a:t>
            </a:r>
            <a:r>
              <a:rPr lang="en-US" sz="2400" dirty="0" smtClean="0">
                <a:cs typeface="+mn-cs"/>
              </a:rPr>
              <a:t>​) of </a:t>
            </a:r>
            <a:br>
              <a:rPr lang="en-US" sz="2400" dirty="0" smtClean="0">
                <a:cs typeface="+mn-cs"/>
              </a:rPr>
            </a:br>
            <a:r>
              <a:rPr lang="en-US" sz="2400" dirty="0" smtClean="0">
                <a:cs typeface="+mn-cs"/>
              </a:rPr>
              <a:t>GDJ </a:t>
            </a:r>
            <a:r>
              <a:rPr lang="en-US" sz="2400" dirty="0">
                <a:cs typeface="+mn-cs"/>
              </a:rPr>
              <a:t>TWG on HIV and AIDS</a:t>
            </a:r>
            <a:r>
              <a:rPr lang="en-US" sz="2400" b="1" i="1" dirty="0">
                <a:solidFill>
                  <a:srgbClr val="000000"/>
                </a:solidFill>
                <a:cs typeface="+mn-cs"/>
              </a:rPr>
              <a:t/>
            </a:r>
            <a:br>
              <a:rPr lang="en-US" sz="2400" b="1" i="1" dirty="0">
                <a:solidFill>
                  <a:srgbClr val="000000"/>
                </a:solidFill>
                <a:cs typeface="+mn-cs"/>
              </a:rPr>
            </a:br>
            <a:r>
              <a:rPr lang="en-US" sz="2400" b="1" i="1" dirty="0" smtClean="0">
                <a:solidFill>
                  <a:srgbClr val="000000"/>
                </a:solidFill>
                <a:cs typeface="+mn-cs"/>
              </a:rPr>
              <a:t> </a:t>
            </a:r>
            <a:endParaRPr lang="en-US" sz="2400" dirty="0">
              <a:cs typeface="+mn-cs"/>
            </a:endParaRPr>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949" r="5760" b="2243"/>
          <a:stretch/>
        </p:blipFill>
        <p:spPr bwMode="auto">
          <a:xfrm>
            <a:off x="457200" y="1143000"/>
            <a:ext cx="8534400" cy="4572000"/>
          </a:xfrm>
          <a:prstGeom prst="rect">
            <a:avLst/>
          </a:prstGeom>
          <a:noFill/>
          <a:ln>
            <a:noFill/>
          </a:ln>
          <a:effectLst>
            <a:outerShdw dist="28398" dir="3806097"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6700" y="5965686"/>
            <a:ext cx="8724900" cy="707886"/>
          </a:xfrm>
          <a:prstGeom prst="rect">
            <a:avLst/>
          </a:prstGeom>
          <a:solidFill>
            <a:srgbClr val="FFFF00"/>
          </a:solidFill>
          <a:scene3d>
            <a:camera prst="orthographicFront"/>
            <a:lightRig rig="threePt" dir="t"/>
          </a:scene3d>
          <a:sp3d>
            <a:bevelT w="114300" prst="artDeco"/>
          </a:sp3d>
        </p:spPr>
        <p:txBody>
          <a:bodyPr wrap="square" rtlCol="0">
            <a:spAutoFit/>
          </a:bodyPr>
          <a:lstStyle/>
          <a:p>
            <a:pPr algn="ctr"/>
            <a:r>
              <a:rPr lang="en-US" sz="2000" dirty="0" smtClean="0"/>
              <a:t>Cambodia’s </a:t>
            </a:r>
            <a:r>
              <a:rPr lang="en-US" sz="2000" dirty="0"/>
              <a:t>2015 HIV Prevention, Treatment and Impact Mitigation Targets are achieved through </a:t>
            </a:r>
            <a:r>
              <a:rPr lang="en-US" sz="2000" dirty="0" smtClean="0"/>
              <a:t>cost </a:t>
            </a:r>
            <a:r>
              <a:rPr lang="en-US" sz="2000" dirty="0"/>
              <a:t>effective and efficient programme-based approaches</a:t>
            </a:r>
          </a:p>
        </p:txBody>
      </p:sp>
    </p:spTree>
    <p:extLst>
      <p:ext uri="{BB962C8B-B14F-4D97-AF65-F5344CB8AC3E}">
        <p14:creationId xmlns:p14="http://schemas.microsoft.com/office/powerpoint/2010/main" val="16209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US" sz="3200" b="1" dirty="0" smtClean="0"/>
              <a:t>Key Events in 2013 </a:t>
            </a:r>
            <a:endParaRPr lang="en-US" sz="3200" b="1" dirty="0"/>
          </a:p>
        </p:txBody>
      </p:sp>
      <p:sp>
        <p:nvSpPr>
          <p:cNvPr id="3" name="Content Placeholder 2"/>
          <p:cNvSpPr>
            <a:spLocks noGrp="1"/>
          </p:cNvSpPr>
          <p:nvPr>
            <p:ph idx="1"/>
          </p:nvPr>
        </p:nvSpPr>
        <p:spPr>
          <a:xfrm>
            <a:off x="228600" y="990600"/>
            <a:ext cx="3810000" cy="4525963"/>
          </a:xfrm>
        </p:spPr>
        <p:txBody>
          <a:bodyPr>
            <a:noAutofit/>
          </a:bodyPr>
          <a:lstStyle/>
          <a:p>
            <a:pPr lvl="0"/>
            <a:r>
              <a:rPr lang="en-US" sz="1800" i="1" dirty="0"/>
              <a:t>United Nations</a:t>
            </a:r>
            <a:endParaRPr lang="en-US" sz="1600" dirty="0"/>
          </a:p>
          <a:p>
            <a:pPr lvl="1"/>
            <a:r>
              <a:rPr lang="en-US" sz="1400" i="1" dirty="0"/>
              <a:t>National Stakeholder Consultation for the Mid-term Review of the Progress towards the Targets of the 2011 UN Political Declaration on HIV/AIDS​​   June 2013 ( HLM) 10 Indicators for Three Zero </a:t>
            </a:r>
            <a:endParaRPr lang="en-US" sz="1400" dirty="0"/>
          </a:p>
          <a:p>
            <a:pPr lvl="1"/>
            <a:r>
              <a:rPr lang="en-US" sz="1400" i="1" dirty="0"/>
              <a:t>GARPR : UNGASS </a:t>
            </a:r>
            <a:endParaRPr lang="en-US" sz="1400" dirty="0"/>
          </a:p>
          <a:p>
            <a:pPr lvl="0"/>
            <a:r>
              <a:rPr lang="en-GB" sz="1600" i="1" dirty="0"/>
              <a:t>NSP III  ( Review ) ….NSPIV</a:t>
            </a:r>
            <a:endParaRPr lang="en-US" sz="1400" dirty="0"/>
          </a:p>
          <a:p>
            <a:pPr lvl="0"/>
            <a:r>
              <a:rPr lang="en-GB" sz="1600" i="1" dirty="0"/>
              <a:t>GDJ TWG on HIV and AIDS </a:t>
            </a:r>
            <a:endParaRPr lang="en-US" sz="1400" dirty="0"/>
          </a:p>
          <a:p>
            <a:pPr lvl="1"/>
            <a:r>
              <a:rPr lang="en-US" sz="1600" i="1" dirty="0"/>
              <a:t>( 2012 -2013 JMI )</a:t>
            </a:r>
          </a:p>
          <a:p>
            <a:pPr lvl="1"/>
            <a:r>
              <a:rPr lang="en-US" sz="1600" i="1" dirty="0"/>
              <a:t>Partnership  Development Strategies  (GDJ TWG Retreat in </a:t>
            </a:r>
            <a:r>
              <a:rPr lang="en-US" sz="1600" i="1" dirty="0" err="1"/>
              <a:t>Siem</a:t>
            </a:r>
            <a:r>
              <a:rPr lang="en-US" sz="1600" i="1" dirty="0"/>
              <a:t> Reap) 12-13 Nov 2013 </a:t>
            </a:r>
          </a:p>
          <a:p>
            <a:pPr lvl="1"/>
            <a:r>
              <a:rPr lang="en-US" sz="1600" i="1" dirty="0"/>
              <a:t>National HIV Health Sector Program Review in Cambodia  29 April – 10 May 2013</a:t>
            </a:r>
          </a:p>
          <a:p>
            <a:pPr lvl="0"/>
            <a:r>
              <a:rPr lang="en-US" sz="1600" i="1" dirty="0"/>
              <a:t> HIV-Sensitive </a:t>
            </a:r>
            <a:r>
              <a:rPr lang="en-US" sz="1400" i="1" dirty="0"/>
              <a:t>Social Protection </a:t>
            </a:r>
            <a:r>
              <a:rPr lang="en-US" sz="1600" i="1" dirty="0"/>
              <a:t>for Impact Mitigation in Asia and the Pacific</a:t>
            </a:r>
            <a:endParaRPr lang="en-US" sz="1400" dirty="0"/>
          </a:p>
          <a:p>
            <a:pPr lvl="0"/>
            <a:r>
              <a:rPr lang="en-GB" sz="1600" i="1" dirty="0" smtClean="0"/>
              <a:t>ICAAP11 </a:t>
            </a:r>
            <a:r>
              <a:rPr lang="en-GB" sz="1600" i="1" dirty="0"/>
              <a:t>( 16-22 November 2013)</a:t>
            </a:r>
            <a:endParaRPr lang="en-US" sz="1400" dirty="0"/>
          </a:p>
          <a:p>
            <a:endParaRPr lang="en-US" sz="1600" dirty="0"/>
          </a:p>
        </p:txBody>
      </p:sp>
      <p:sp>
        <p:nvSpPr>
          <p:cNvPr id="4" name="TextBox 3"/>
          <p:cNvSpPr txBox="1"/>
          <p:nvPr/>
        </p:nvSpPr>
        <p:spPr>
          <a:xfrm>
            <a:off x="4724400" y="1000065"/>
            <a:ext cx="4419600" cy="5324535"/>
          </a:xfrm>
          <a:prstGeom prst="rect">
            <a:avLst/>
          </a:prstGeom>
          <a:noFill/>
        </p:spPr>
        <p:txBody>
          <a:bodyPr wrap="square" rtlCol="0">
            <a:spAutoFit/>
          </a:bodyPr>
          <a:lstStyle/>
          <a:p>
            <a:pPr lvl="0"/>
            <a:r>
              <a:rPr lang="en-US" i="1" dirty="0"/>
              <a:t>GFATM </a:t>
            </a:r>
            <a:endParaRPr lang="en-US" sz="2800" dirty="0"/>
          </a:p>
          <a:p>
            <a:pPr marL="742950" lvl="1" indent="-285750">
              <a:buFont typeface="Arial" pitchFamily="34" charset="0"/>
              <a:buChar char="•"/>
            </a:pPr>
            <a:r>
              <a:rPr lang="en-US" sz="1600" i="1" dirty="0"/>
              <a:t>SSF  Reprogramming August 2013</a:t>
            </a:r>
            <a:endParaRPr lang="en-US" dirty="0"/>
          </a:p>
          <a:p>
            <a:pPr marL="742950" lvl="1" indent="-285750">
              <a:buFont typeface="Arial" pitchFamily="34" charset="0"/>
              <a:buChar char="•"/>
            </a:pPr>
            <a:r>
              <a:rPr lang="en-GB" sz="1600" i="1" dirty="0"/>
              <a:t>Gender Review</a:t>
            </a:r>
            <a:endParaRPr lang="en-US" dirty="0"/>
          </a:p>
          <a:p>
            <a:pPr marL="742950" lvl="1" indent="-285750">
              <a:buFont typeface="Arial" pitchFamily="34" charset="0"/>
              <a:buChar char="•"/>
            </a:pPr>
            <a:r>
              <a:rPr lang="en-GB" sz="1600" i="1" dirty="0"/>
              <a:t>OIG Report / Recovery</a:t>
            </a:r>
            <a:endParaRPr lang="en-US" dirty="0"/>
          </a:p>
          <a:p>
            <a:pPr marL="742950" lvl="1" indent="-285750">
              <a:buFont typeface="Arial" pitchFamily="34" charset="0"/>
              <a:buChar char="•"/>
            </a:pPr>
            <a:r>
              <a:rPr lang="en-US" sz="1600" i="1" dirty="0"/>
              <a:t>NFM  Application  for 2016-2018</a:t>
            </a:r>
            <a:endParaRPr lang="en-US" dirty="0"/>
          </a:p>
          <a:p>
            <a:pPr marL="742950" lvl="1" indent="-285750">
              <a:buFont typeface="Arial" pitchFamily="34" charset="0"/>
              <a:buChar char="•"/>
            </a:pPr>
            <a:r>
              <a:rPr lang="en-US" sz="1600" i="1" dirty="0"/>
              <a:t>New Term of  CCM </a:t>
            </a:r>
            <a:endParaRPr lang="en-US" dirty="0"/>
          </a:p>
          <a:p>
            <a:pPr marL="742950" lvl="1" indent="-285750">
              <a:buFont typeface="Arial" pitchFamily="34" charset="0"/>
              <a:buChar char="•"/>
            </a:pPr>
            <a:r>
              <a:rPr lang="en-GB" sz="1600" i="1" dirty="0"/>
              <a:t>GFATM SSF Phase 2 ( signing  in  2Jan 2014)</a:t>
            </a:r>
            <a:endParaRPr lang="en-US" dirty="0"/>
          </a:p>
          <a:p>
            <a:pPr marL="742950" lvl="1" indent="-285750">
              <a:buFont typeface="Arial" pitchFamily="34" charset="0"/>
              <a:buChar char="•"/>
            </a:pPr>
            <a:r>
              <a:rPr lang="en-GB" sz="1600" i="1" dirty="0"/>
              <a:t>Incentives Scheme and Proposed Incentives ( December 2013 )</a:t>
            </a:r>
            <a:endParaRPr lang="en-US" dirty="0"/>
          </a:p>
          <a:p>
            <a:r>
              <a:rPr lang="en-GB" i="1" dirty="0"/>
              <a:t>NAA</a:t>
            </a:r>
            <a:endParaRPr lang="en-US" sz="2000" dirty="0"/>
          </a:p>
          <a:p>
            <a:pPr marL="742950" lvl="1" indent="-285750">
              <a:buFont typeface="Arial" pitchFamily="34" charset="0"/>
              <a:buChar char="•"/>
            </a:pPr>
            <a:r>
              <a:rPr lang="en-GB" sz="1600" i="1" dirty="0"/>
              <a:t>Investment framework for effective response to HIV and AIDS</a:t>
            </a:r>
            <a:endParaRPr lang="en-US" dirty="0"/>
          </a:p>
          <a:p>
            <a:pPr marL="742950" lvl="1" indent="-285750">
              <a:buFont typeface="Arial" pitchFamily="34" charset="0"/>
              <a:buChar char="•"/>
            </a:pPr>
            <a:r>
              <a:rPr lang="en-GB" sz="1600" i="1" dirty="0"/>
              <a:t>New Structure of the National AIDS Authority ( 27September and 18 November 2013)</a:t>
            </a:r>
            <a:endParaRPr lang="en-US" dirty="0"/>
          </a:p>
          <a:p>
            <a:pPr marL="742950" lvl="1" indent="-285750">
              <a:buFont typeface="Arial" pitchFamily="34" charset="0"/>
              <a:buChar char="•"/>
            </a:pPr>
            <a:r>
              <a:rPr lang="en-GB" sz="1600" i="1" dirty="0"/>
              <a:t>Policy Board Meeting ( 28 November 2013)</a:t>
            </a:r>
            <a:endParaRPr lang="en-US" dirty="0"/>
          </a:p>
          <a:p>
            <a:pPr marL="742950" lvl="1" indent="-285750">
              <a:buFont typeface="Arial" pitchFamily="34" charset="0"/>
              <a:buChar char="•"/>
            </a:pPr>
            <a:r>
              <a:rPr lang="en-GB" sz="1600" i="1" dirty="0"/>
              <a:t>7 Points policy directives ( 17 December 2013)  </a:t>
            </a:r>
            <a:endParaRPr lang="en-US" dirty="0"/>
          </a:p>
          <a:p>
            <a:endParaRPr lang="en-US" dirty="0"/>
          </a:p>
        </p:txBody>
      </p:sp>
      <p:sp>
        <p:nvSpPr>
          <p:cNvPr id="5" name="TextBox 4"/>
          <p:cNvSpPr txBox="1"/>
          <p:nvPr/>
        </p:nvSpPr>
        <p:spPr>
          <a:xfrm>
            <a:off x="762000" y="6381690"/>
            <a:ext cx="7772400" cy="400110"/>
          </a:xfrm>
          <a:prstGeom prst="rect">
            <a:avLst/>
          </a:prstGeom>
          <a:solidFill>
            <a:srgbClr val="FFFF00"/>
          </a:solidFill>
        </p:spPr>
        <p:txBody>
          <a:bodyPr wrap="square" rtlCol="0">
            <a:spAutoFit/>
          </a:bodyPr>
          <a:lstStyle/>
          <a:p>
            <a:r>
              <a:rPr lang="en-US" sz="2000" dirty="0" smtClean="0"/>
              <a:t>How these activities are initiated ? How those activities are coordinated? </a:t>
            </a:r>
            <a:endParaRPr lang="en-US" sz="2000" dirty="0"/>
          </a:p>
        </p:txBody>
      </p:sp>
    </p:spTree>
    <p:extLst>
      <p:ext uri="{BB962C8B-B14F-4D97-AF65-F5344CB8AC3E}">
        <p14:creationId xmlns:p14="http://schemas.microsoft.com/office/powerpoint/2010/main" val="2229195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647171"/>
            <a:ext cx="7391400" cy="5601229"/>
          </a:xfrm>
          <a:prstGeom prst="rect">
            <a:avLst/>
          </a:prstGeom>
          <a:noFill/>
          <a:ln>
            <a:noFill/>
          </a:ln>
        </p:spPr>
      </p:pic>
    </p:spTree>
    <p:extLst>
      <p:ext uri="{BB962C8B-B14F-4D97-AF65-F5344CB8AC3E}">
        <p14:creationId xmlns:p14="http://schemas.microsoft.com/office/powerpoint/2010/main" val="1322520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Content Placeholder 4"/>
          <p:cNvGraphicFramePr>
            <a:graphicFrameLocks noGrp="1"/>
          </p:cNvGraphicFramePr>
          <p:nvPr>
            <p:ph idx="1"/>
          </p:nvPr>
        </p:nvGraphicFramePr>
        <p:xfrm>
          <a:off x="250825" y="609600"/>
          <a:ext cx="8435975" cy="5064125"/>
        </p:xfrm>
        <a:graphic>
          <a:graphicData uri="http://schemas.openxmlformats.org/presentationml/2006/ole">
            <mc:AlternateContent xmlns:mc="http://schemas.openxmlformats.org/markup-compatibility/2006">
              <mc:Choice xmlns:v="urn:schemas-microsoft-com:vml" Requires="v">
                <p:oleObj spid="_x0000_s15369" r:id="rId3" imgW="8437595" imgH="5060119" progId="Excel.Chart.8">
                  <p:embed/>
                </p:oleObj>
              </mc:Choice>
              <mc:Fallback>
                <p:oleObj r:id="rId3" imgW="8437595" imgH="5060119"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09600"/>
                        <a:ext cx="8435975"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7" name="Content Placeholder 2"/>
          <p:cNvSpPr txBox="1">
            <a:spLocks/>
          </p:cNvSpPr>
          <p:nvPr/>
        </p:nvSpPr>
        <p:spPr bwMode="auto">
          <a:xfrm>
            <a:off x="395288" y="5876925"/>
            <a:ext cx="85693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
                <a:schemeClr val="accent1"/>
              </a:buClr>
              <a:buSzPct val="85000"/>
              <a:buFont typeface="Arial" pitchFamily="34" charset="0"/>
              <a:buChar char="•"/>
            </a:pPr>
            <a:r>
              <a:rPr lang="en-US"/>
              <a:t>Spending from external sources was reduced by 20% from 2010 to 2012</a:t>
            </a:r>
          </a:p>
          <a:p>
            <a:pPr eaLnBrk="1" hangingPunct="1">
              <a:spcBef>
                <a:spcPct val="20000"/>
              </a:spcBef>
              <a:buClr>
                <a:schemeClr val="accent1"/>
              </a:buClr>
              <a:buSzPct val="85000"/>
              <a:buFont typeface="Arial" pitchFamily="34" charset="0"/>
              <a:buChar char="•"/>
            </a:pPr>
            <a:r>
              <a:rPr lang="en-US"/>
              <a:t>NASA III didn’t include 2.5m$ p.a. of salaries paid by RGC </a:t>
            </a:r>
            <a:endParaRPr lang="en-GB"/>
          </a:p>
        </p:txBody>
      </p:sp>
      <p:sp>
        <p:nvSpPr>
          <p:cNvPr id="39940" name="TextBox 1"/>
          <p:cNvSpPr txBox="1">
            <a:spLocks noChangeArrowheads="1"/>
          </p:cNvSpPr>
          <p:nvPr/>
        </p:nvSpPr>
        <p:spPr bwMode="auto">
          <a:xfrm>
            <a:off x="755650" y="304800"/>
            <a:ext cx="7993063" cy="1077913"/>
          </a:xfrm>
          <a:prstGeom prst="rect">
            <a:avLst/>
          </a:prstGeom>
        </p:spPr>
        <p:txBody>
          <a:bodyPr anchor="ctr">
            <a:normAutofit/>
          </a:bodyPr>
          <a:lstStyle>
            <a:lvl1pPr algn="ctr" fontAlgn="auto">
              <a:spcAft>
                <a:spcPts val="0"/>
              </a:spcAft>
              <a:defRPr sz="3200" b="1" spc="-100">
                <a:solidFill>
                  <a:schemeClr val="tx2"/>
                </a:solidFill>
                <a:latin typeface="+mj-lt"/>
                <a:ea typeface="+mj-ea"/>
                <a:cs typeface="+mj-cs"/>
              </a:defRPr>
            </a:lvl1pPr>
            <a:lvl2pPr>
              <a:defRPr sz="4000">
                <a:solidFill>
                  <a:schemeClr val="tx2"/>
                </a:solidFill>
              </a:defRPr>
            </a:lvl2pPr>
            <a:lvl3pPr>
              <a:defRPr sz="4000">
                <a:solidFill>
                  <a:schemeClr val="tx2"/>
                </a:solidFill>
              </a:defRPr>
            </a:lvl3pPr>
            <a:lvl4pPr>
              <a:defRPr sz="4000">
                <a:solidFill>
                  <a:schemeClr val="tx2"/>
                </a:solidFill>
              </a:defRPr>
            </a:lvl4pPr>
            <a:lvl5pPr>
              <a:defRPr sz="4000">
                <a:solidFill>
                  <a:schemeClr val="tx2"/>
                </a:solidFill>
              </a:defRPr>
            </a:lvl5pPr>
            <a:lvl6pPr marL="457200" fontAlgn="base">
              <a:spcBef>
                <a:spcPct val="0"/>
              </a:spcBef>
              <a:spcAft>
                <a:spcPct val="0"/>
              </a:spcAft>
              <a:defRPr sz="4000">
                <a:solidFill>
                  <a:schemeClr val="tx2"/>
                </a:solidFill>
              </a:defRPr>
            </a:lvl6pPr>
            <a:lvl7pPr marL="914400" fontAlgn="base">
              <a:spcBef>
                <a:spcPct val="0"/>
              </a:spcBef>
              <a:spcAft>
                <a:spcPct val="0"/>
              </a:spcAft>
              <a:defRPr sz="4000">
                <a:solidFill>
                  <a:schemeClr val="tx2"/>
                </a:solidFill>
              </a:defRPr>
            </a:lvl7pPr>
            <a:lvl8pPr marL="1371600" fontAlgn="base">
              <a:spcBef>
                <a:spcPct val="0"/>
              </a:spcBef>
              <a:spcAft>
                <a:spcPct val="0"/>
              </a:spcAft>
              <a:defRPr sz="4000">
                <a:solidFill>
                  <a:schemeClr val="tx2"/>
                </a:solidFill>
              </a:defRPr>
            </a:lvl8pPr>
            <a:lvl9pPr marL="1828800" fontAlgn="base">
              <a:spcBef>
                <a:spcPct val="0"/>
              </a:spcBef>
              <a:spcAft>
                <a:spcPct val="0"/>
              </a:spcAft>
              <a:defRPr sz="4000">
                <a:solidFill>
                  <a:schemeClr val="tx2"/>
                </a:solidFill>
              </a:defRPr>
            </a:lvl9pPr>
          </a:lstStyle>
          <a:p>
            <a:pPr>
              <a:defRPr/>
            </a:pPr>
            <a:r>
              <a:rPr lang="en-US" sz="2800" dirty="0"/>
              <a:t>Domestic vs. External Sources (millions of USD)</a:t>
            </a:r>
            <a:endParaRPr lang="en-GB" sz="2800" dirty="0"/>
          </a:p>
        </p:txBody>
      </p:sp>
    </p:spTree>
    <p:extLst>
      <p:ext uri="{BB962C8B-B14F-4D97-AF65-F5344CB8AC3E}">
        <p14:creationId xmlns:p14="http://schemas.microsoft.com/office/powerpoint/2010/main" val="32916849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l="1100" t="7481"/>
          <a:stretch>
            <a:fillRect/>
          </a:stretch>
        </p:blipFill>
        <p:spPr bwMode="auto">
          <a:xfrm>
            <a:off x="395288" y="1282700"/>
            <a:ext cx="844708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1"/>
          <p:cNvSpPr txBox="1">
            <a:spLocks noChangeArrowheads="1"/>
          </p:cNvSpPr>
          <p:nvPr/>
        </p:nvSpPr>
        <p:spPr bwMode="auto">
          <a:xfrm>
            <a:off x="865188" y="404813"/>
            <a:ext cx="7489825" cy="954087"/>
          </a:xfrm>
          <a:prstGeom prst="rect">
            <a:avLst/>
          </a:prstGeom>
        </p:spPr>
        <p:txBody>
          <a:bodyPr anchor="ctr">
            <a:normAutofit/>
          </a:bodyPr>
          <a:lstStyle>
            <a:defPPr>
              <a:defRPr lang="en-US"/>
            </a:defPPr>
            <a:lvl1pPr algn="ctr" fontAlgn="auto">
              <a:spcAft>
                <a:spcPts val="0"/>
              </a:spcAft>
              <a:defRPr sz="2800" b="1" spc="-100">
                <a:solidFill>
                  <a:schemeClr val="tx2"/>
                </a:solidFill>
                <a:latin typeface="+mj-lt"/>
                <a:ea typeface="+mj-ea"/>
                <a:cs typeface="+mj-cs"/>
              </a:defRPr>
            </a:lvl1pPr>
            <a:lvl2pPr>
              <a:defRPr sz="4000">
                <a:solidFill>
                  <a:schemeClr val="tx2"/>
                </a:solidFill>
              </a:defRPr>
            </a:lvl2pPr>
            <a:lvl3pPr>
              <a:defRPr sz="4000">
                <a:solidFill>
                  <a:schemeClr val="tx2"/>
                </a:solidFill>
              </a:defRPr>
            </a:lvl3pPr>
            <a:lvl4pPr>
              <a:defRPr sz="4000">
                <a:solidFill>
                  <a:schemeClr val="tx2"/>
                </a:solidFill>
              </a:defRPr>
            </a:lvl4pPr>
            <a:lvl5pPr>
              <a:defRPr sz="4000">
                <a:solidFill>
                  <a:schemeClr val="tx2"/>
                </a:solidFill>
              </a:defRPr>
            </a:lvl5pPr>
            <a:lvl6pPr marL="457200" fontAlgn="base">
              <a:spcBef>
                <a:spcPct val="0"/>
              </a:spcBef>
              <a:spcAft>
                <a:spcPct val="0"/>
              </a:spcAft>
              <a:defRPr sz="4000">
                <a:solidFill>
                  <a:schemeClr val="tx2"/>
                </a:solidFill>
              </a:defRPr>
            </a:lvl6pPr>
            <a:lvl7pPr marL="914400" fontAlgn="base">
              <a:spcBef>
                <a:spcPct val="0"/>
              </a:spcBef>
              <a:spcAft>
                <a:spcPct val="0"/>
              </a:spcAft>
              <a:defRPr sz="4000">
                <a:solidFill>
                  <a:schemeClr val="tx2"/>
                </a:solidFill>
              </a:defRPr>
            </a:lvl7pPr>
            <a:lvl8pPr marL="1371600" fontAlgn="base">
              <a:spcBef>
                <a:spcPct val="0"/>
              </a:spcBef>
              <a:spcAft>
                <a:spcPct val="0"/>
              </a:spcAft>
              <a:defRPr sz="4000">
                <a:solidFill>
                  <a:schemeClr val="tx2"/>
                </a:solidFill>
              </a:defRPr>
            </a:lvl8pPr>
            <a:lvl9pPr marL="1828800" fontAlgn="base">
              <a:spcBef>
                <a:spcPct val="0"/>
              </a:spcBef>
              <a:spcAft>
                <a:spcPct val="0"/>
              </a:spcAft>
              <a:defRPr sz="4000">
                <a:solidFill>
                  <a:schemeClr val="tx2"/>
                </a:solidFill>
              </a:defRPr>
            </a:lvl9pPr>
          </a:lstStyle>
          <a:p>
            <a:pPr>
              <a:defRPr/>
            </a:pPr>
            <a:r>
              <a:rPr lang="en-US" smtClean="0"/>
              <a:t>HIV/AIDS Spending by Financing Sources, (millions of USD)</a:t>
            </a:r>
            <a:endParaRPr lang="en-GB" smtClean="0"/>
          </a:p>
        </p:txBody>
      </p:sp>
    </p:spTree>
    <p:extLst>
      <p:ext uri="{BB962C8B-B14F-4D97-AF65-F5344CB8AC3E}">
        <p14:creationId xmlns:p14="http://schemas.microsoft.com/office/powerpoint/2010/main" val="3048996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88" t="7178"/>
          <a:stretch>
            <a:fillRect/>
          </a:stretch>
        </p:blipFill>
        <p:spPr>
          <a:xfrm>
            <a:off x="250825" y="1557338"/>
            <a:ext cx="8634413" cy="4833937"/>
          </a:xfrm>
        </p:spPr>
      </p:pic>
      <p:sp>
        <p:nvSpPr>
          <p:cNvPr id="41987" name="TextBox 1"/>
          <p:cNvSpPr txBox="1">
            <a:spLocks noChangeArrowheads="1"/>
          </p:cNvSpPr>
          <p:nvPr/>
        </p:nvSpPr>
        <p:spPr bwMode="auto">
          <a:xfrm>
            <a:off x="1042988" y="476250"/>
            <a:ext cx="7273925" cy="954088"/>
          </a:xfrm>
          <a:prstGeom prst="rect">
            <a:avLst/>
          </a:prstGeom>
        </p:spPr>
        <p:txBody>
          <a:bodyPr anchor="ctr">
            <a:normAutofit/>
          </a:bodyPr>
          <a:lstStyle>
            <a:defPPr>
              <a:defRPr lang="en-US"/>
            </a:defPPr>
            <a:lvl1pPr algn="ctr" fontAlgn="auto">
              <a:spcAft>
                <a:spcPts val="0"/>
              </a:spcAft>
              <a:defRPr sz="2800" b="1" spc="-100">
                <a:solidFill>
                  <a:schemeClr val="tx2"/>
                </a:solidFill>
                <a:latin typeface="+mj-lt"/>
                <a:ea typeface="+mj-ea"/>
                <a:cs typeface="+mj-cs"/>
              </a:defRPr>
            </a:lvl1pPr>
            <a:lvl2pPr>
              <a:defRPr sz="4000">
                <a:solidFill>
                  <a:schemeClr val="tx2"/>
                </a:solidFill>
              </a:defRPr>
            </a:lvl2pPr>
            <a:lvl3pPr>
              <a:defRPr sz="4000">
                <a:solidFill>
                  <a:schemeClr val="tx2"/>
                </a:solidFill>
              </a:defRPr>
            </a:lvl3pPr>
            <a:lvl4pPr>
              <a:defRPr sz="4000">
                <a:solidFill>
                  <a:schemeClr val="tx2"/>
                </a:solidFill>
              </a:defRPr>
            </a:lvl4pPr>
            <a:lvl5pPr>
              <a:defRPr sz="4000">
                <a:solidFill>
                  <a:schemeClr val="tx2"/>
                </a:solidFill>
              </a:defRPr>
            </a:lvl5pPr>
            <a:lvl6pPr marL="457200" fontAlgn="base">
              <a:spcBef>
                <a:spcPct val="0"/>
              </a:spcBef>
              <a:spcAft>
                <a:spcPct val="0"/>
              </a:spcAft>
              <a:defRPr sz="4000">
                <a:solidFill>
                  <a:schemeClr val="tx2"/>
                </a:solidFill>
              </a:defRPr>
            </a:lvl6pPr>
            <a:lvl7pPr marL="914400" fontAlgn="base">
              <a:spcBef>
                <a:spcPct val="0"/>
              </a:spcBef>
              <a:spcAft>
                <a:spcPct val="0"/>
              </a:spcAft>
              <a:defRPr sz="4000">
                <a:solidFill>
                  <a:schemeClr val="tx2"/>
                </a:solidFill>
              </a:defRPr>
            </a:lvl7pPr>
            <a:lvl8pPr marL="1371600" fontAlgn="base">
              <a:spcBef>
                <a:spcPct val="0"/>
              </a:spcBef>
              <a:spcAft>
                <a:spcPct val="0"/>
              </a:spcAft>
              <a:defRPr sz="4000">
                <a:solidFill>
                  <a:schemeClr val="tx2"/>
                </a:solidFill>
              </a:defRPr>
            </a:lvl8pPr>
            <a:lvl9pPr marL="1828800" fontAlgn="base">
              <a:spcBef>
                <a:spcPct val="0"/>
              </a:spcBef>
              <a:spcAft>
                <a:spcPct val="0"/>
              </a:spcAft>
              <a:defRPr sz="4000">
                <a:solidFill>
                  <a:schemeClr val="tx2"/>
                </a:solidFill>
              </a:defRPr>
            </a:lvl9pPr>
          </a:lstStyle>
          <a:p>
            <a:pPr>
              <a:defRPr/>
            </a:pPr>
            <a:r>
              <a:rPr lang="en-US" dirty="0" smtClean="0"/>
              <a:t>HIV/AIDS Spending by Financing Sources, (% of total)</a:t>
            </a:r>
            <a:endParaRPr lang="en-GB" dirty="0" smtClean="0"/>
          </a:p>
        </p:txBody>
      </p:sp>
    </p:spTree>
    <p:extLst>
      <p:ext uri="{BB962C8B-B14F-4D97-AF65-F5344CB8AC3E}">
        <p14:creationId xmlns:p14="http://schemas.microsoft.com/office/powerpoint/2010/main" val="1641338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3418" y="1600200"/>
            <a:ext cx="71171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Introduction </a:t>
            </a:r>
            <a:endParaRPr lang="en-US" dirty="0"/>
          </a:p>
        </p:txBody>
      </p:sp>
      <p:sp>
        <p:nvSpPr>
          <p:cNvPr id="6" name="Title 1"/>
          <p:cNvSpPr txBox="1">
            <a:spLocks/>
          </p:cNvSpPr>
          <p:nvPr/>
        </p:nvSpPr>
        <p:spPr>
          <a:xfrm>
            <a:off x="381000" y="5029200"/>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00"/>
                </a:solidFill>
              </a:rPr>
              <a:t>What is the value added of the National AIDS Authority ? </a:t>
            </a:r>
            <a:endParaRPr lang="en-US" dirty="0">
              <a:solidFill>
                <a:srgbClr val="FFFF00"/>
              </a:solidFill>
            </a:endParaRPr>
          </a:p>
        </p:txBody>
      </p:sp>
    </p:spTree>
    <p:extLst>
      <p:ext uri="{BB962C8B-B14F-4D97-AF65-F5344CB8AC3E}">
        <p14:creationId xmlns:p14="http://schemas.microsoft.com/office/powerpoint/2010/main" val="3571586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94" t="7545"/>
          <a:stretch>
            <a:fillRect/>
          </a:stretch>
        </p:blipFill>
        <p:spPr>
          <a:xfrm>
            <a:off x="119063" y="1238250"/>
            <a:ext cx="8853487" cy="4926013"/>
          </a:xfrm>
        </p:spPr>
      </p:pic>
      <p:sp>
        <p:nvSpPr>
          <p:cNvPr id="43011" name="TextBox 1"/>
          <p:cNvSpPr txBox="1">
            <a:spLocks noChangeArrowheads="1"/>
          </p:cNvSpPr>
          <p:nvPr/>
        </p:nvSpPr>
        <p:spPr bwMode="auto">
          <a:xfrm>
            <a:off x="179388" y="393700"/>
            <a:ext cx="8785225" cy="954088"/>
          </a:xfrm>
          <a:prstGeom prst="rect">
            <a:avLst/>
          </a:prstGeom>
        </p:spPr>
        <p:txBody>
          <a:bodyPr anchor="ctr">
            <a:normAutofit/>
          </a:bodyPr>
          <a:lstStyle>
            <a:defPPr>
              <a:defRPr lang="en-US"/>
            </a:defPPr>
            <a:lvl1pPr algn="ctr" fontAlgn="auto">
              <a:spcAft>
                <a:spcPts val="0"/>
              </a:spcAft>
              <a:defRPr sz="2800" b="1" spc="-100">
                <a:solidFill>
                  <a:schemeClr val="tx2"/>
                </a:solidFill>
                <a:latin typeface="+mj-lt"/>
                <a:ea typeface="+mj-ea"/>
                <a:cs typeface="+mj-cs"/>
              </a:defRPr>
            </a:lvl1pPr>
            <a:lvl2pPr>
              <a:defRPr sz="4000">
                <a:solidFill>
                  <a:schemeClr val="tx2"/>
                </a:solidFill>
              </a:defRPr>
            </a:lvl2pPr>
            <a:lvl3pPr>
              <a:defRPr sz="4000">
                <a:solidFill>
                  <a:schemeClr val="tx2"/>
                </a:solidFill>
              </a:defRPr>
            </a:lvl3pPr>
            <a:lvl4pPr>
              <a:defRPr sz="4000">
                <a:solidFill>
                  <a:schemeClr val="tx2"/>
                </a:solidFill>
              </a:defRPr>
            </a:lvl4pPr>
            <a:lvl5pPr>
              <a:defRPr sz="4000">
                <a:solidFill>
                  <a:schemeClr val="tx2"/>
                </a:solidFill>
              </a:defRPr>
            </a:lvl5pPr>
            <a:lvl6pPr marL="457200" fontAlgn="base">
              <a:spcBef>
                <a:spcPct val="0"/>
              </a:spcBef>
              <a:spcAft>
                <a:spcPct val="0"/>
              </a:spcAft>
              <a:defRPr sz="4000">
                <a:solidFill>
                  <a:schemeClr val="tx2"/>
                </a:solidFill>
              </a:defRPr>
            </a:lvl6pPr>
            <a:lvl7pPr marL="914400" fontAlgn="base">
              <a:spcBef>
                <a:spcPct val="0"/>
              </a:spcBef>
              <a:spcAft>
                <a:spcPct val="0"/>
              </a:spcAft>
              <a:defRPr sz="4000">
                <a:solidFill>
                  <a:schemeClr val="tx2"/>
                </a:solidFill>
              </a:defRPr>
            </a:lvl7pPr>
            <a:lvl8pPr marL="1371600" fontAlgn="base">
              <a:spcBef>
                <a:spcPct val="0"/>
              </a:spcBef>
              <a:spcAft>
                <a:spcPct val="0"/>
              </a:spcAft>
              <a:defRPr sz="4000">
                <a:solidFill>
                  <a:schemeClr val="tx2"/>
                </a:solidFill>
              </a:defRPr>
            </a:lvl8pPr>
            <a:lvl9pPr marL="1828800" fontAlgn="base">
              <a:spcBef>
                <a:spcPct val="0"/>
              </a:spcBef>
              <a:spcAft>
                <a:spcPct val="0"/>
              </a:spcAft>
              <a:defRPr sz="4000">
                <a:solidFill>
                  <a:schemeClr val="tx2"/>
                </a:solidFill>
              </a:defRPr>
            </a:lvl9pPr>
          </a:lstStyle>
          <a:p>
            <a:pPr>
              <a:defRPr/>
            </a:pPr>
            <a:r>
              <a:rPr lang="en-US" dirty="0" smtClean="0"/>
              <a:t>HIV/AIDS Spending by ASC (millions of USD) and </a:t>
            </a:r>
          </a:p>
          <a:p>
            <a:pPr>
              <a:defRPr/>
            </a:pPr>
            <a:r>
              <a:rPr lang="en-US" dirty="0" smtClean="0"/>
              <a:t>Number of ART Patients</a:t>
            </a:r>
            <a:endParaRPr lang="en-GB" dirty="0" smtClean="0"/>
          </a:p>
        </p:txBody>
      </p:sp>
    </p:spTree>
    <p:extLst>
      <p:ext uri="{BB962C8B-B14F-4D97-AF65-F5344CB8AC3E}">
        <p14:creationId xmlns:p14="http://schemas.microsoft.com/office/powerpoint/2010/main" val="35259333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allocation</a:t>
            </a:r>
            <a:endParaRPr lang="en-US"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6257" y="1501588"/>
            <a:ext cx="3571543"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0293"/>
          <a:stretch/>
        </p:blipFill>
        <p:spPr bwMode="auto">
          <a:xfrm>
            <a:off x="2057400" y="1447800"/>
            <a:ext cx="820271"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444"/>
          <a:stretch/>
        </p:blipFill>
        <p:spPr bwMode="auto">
          <a:xfrm>
            <a:off x="0" y="1647825"/>
            <a:ext cx="19812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19400" y="3429000"/>
            <a:ext cx="2743200" cy="923330"/>
          </a:xfrm>
          <a:prstGeom prst="rect">
            <a:avLst/>
          </a:prstGeom>
          <a:solidFill>
            <a:srgbClr val="FFFF00"/>
          </a:solidFill>
        </p:spPr>
        <p:txBody>
          <a:bodyPr wrap="square" rtlCol="0">
            <a:spAutoFit/>
          </a:bodyPr>
          <a:lstStyle/>
          <a:p>
            <a:pPr algn="ctr"/>
            <a:r>
              <a:rPr lang="en-US" b="1" dirty="0" smtClean="0"/>
              <a:t>WHO ( WHAT GROUP) IS MAKING DECISION?</a:t>
            </a:r>
          </a:p>
          <a:p>
            <a:pPr algn="ctr"/>
            <a:endParaRPr lang="en-US" b="1" dirty="0"/>
          </a:p>
        </p:txBody>
      </p:sp>
    </p:spTree>
    <p:extLst>
      <p:ext uri="{BB962C8B-B14F-4D97-AF65-F5344CB8AC3E}">
        <p14:creationId xmlns:p14="http://schemas.microsoft.com/office/powerpoint/2010/main" val="1811419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Proposal Development Committee</a:t>
            </a:r>
            <a:br>
              <a:rPr lang="en-US" dirty="0" smtClean="0"/>
            </a:br>
            <a:r>
              <a:rPr lang="en-US" sz="3600" dirty="0" smtClean="0"/>
              <a:t>( Round Based Application)</a:t>
            </a:r>
            <a:endParaRPr lang="en-US"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3581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387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allocation</a:t>
            </a:r>
            <a:endParaRPr lang="en-US"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36598" y="1637505"/>
            <a:ext cx="3571543"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0293"/>
          <a:stretch/>
        </p:blipFill>
        <p:spPr bwMode="auto">
          <a:xfrm>
            <a:off x="1676400" y="1447800"/>
            <a:ext cx="820271"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444"/>
          <a:stretch/>
        </p:blipFill>
        <p:spPr bwMode="auto">
          <a:xfrm>
            <a:off x="0" y="1647825"/>
            <a:ext cx="16002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362200"/>
            <a:ext cx="2438400" cy="2286000"/>
          </a:xfrm>
          <a:prstGeom prst="rect">
            <a:avLst/>
          </a:prstGeom>
          <a:noFill/>
          <a:ln w="5715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90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HIV and AIDS Response </a:t>
            </a:r>
            <a:endParaRPr lang="en-US" dirty="0"/>
          </a:p>
        </p:txBody>
      </p:sp>
      <p:sp>
        <p:nvSpPr>
          <p:cNvPr id="7" name="TextBox 6"/>
          <p:cNvSpPr txBox="1"/>
          <p:nvPr/>
        </p:nvSpPr>
        <p:spPr>
          <a:xfrm>
            <a:off x="5638800" y="1715869"/>
            <a:ext cx="3657600" cy="646331"/>
          </a:xfrm>
          <a:prstGeom prst="rect">
            <a:avLst/>
          </a:prstGeom>
          <a:noFill/>
        </p:spPr>
        <p:txBody>
          <a:bodyPr wrap="square" rtlCol="0">
            <a:spAutoFit/>
          </a:bodyPr>
          <a:lstStyle/>
          <a:p>
            <a:pPr algn="ctr"/>
            <a:r>
              <a:rPr lang="en-US" dirty="0" smtClean="0"/>
              <a:t>URC  </a:t>
            </a:r>
          </a:p>
          <a:p>
            <a:pPr algn="ctr"/>
            <a:r>
              <a:rPr lang="en-US" dirty="0" smtClean="0"/>
              <a:t>Monitoring Flagship Program </a:t>
            </a:r>
            <a:endParaRPr lang="en-US" dirty="0"/>
          </a:p>
        </p:txBody>
      </p:sp>
      <p:sp>
        <p:nvSpPr>
          <p:cNvPr id="11" name="Text Box 65"/>
          <p:cNvSpPr txBox="1">
            <a:spLocks noChangeArrowheads="1"/>
          </p:cNvSpPr>
          <p:nvPr/>
        </p:nvSpPr>
        <p:spPr bwMode="auto">
          <a:xfrm>
            <a:off x="3581400" y="2227729"/>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dirty="0"/>
              <a:t>GDJTWG on HIV and AIDS</a:t>
            </a:r>
          </a:p>
        </p:txBody>
      </p:sp>
      <p:sp>
        <p:nvSpPr>
          <p:cNvPr id="13" name="Rectangle 12"/>
          <p:cNvSpPr/>
          <p:nvPr/>
        </p:nvSpPr>
        <p:spPr>
          <a:xfrm>
            <a:off x="1234479" y="1600200"/>
            <a:ext cx="6781800" cy="4876800"/>
          </a:xfrm>
          <a:prstGeom prst="rect">
            <a:avLst/>
          </a:prstGeom>
          <a:noFill/>
          <a:ln w="762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6943" y="5520428"/>
            <a:ext cx="1524000" cy="14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1620" y="4833916"/>
            <a:ext cx="1117600" cy="106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784" y="2362199"/>
            <a:ext cx="1944016" cy="19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5812" y="1762035"/>
            <a:ext cx="2263588" cy="1200329"/>
          </a:xfrm>
          <a:prstGeom prst="rect">
            <a:avLst/>
          </a:prstGeom>
          <a:solidFill>
            <a:schemeClr val="bg1"/>
          </a:solidFill>
        </p:spPr>
        <p:txBody>
          <a:bodyPr wrap="square" rtlCol="0">
            <a:spAutoFit/>
          </a:bodyPr>
          <a:lstStyle/>
          <a:p>
            <a:r>
              <a:rPr lang="en-US" dirty="0" smtClean="0"/>
              <a:t>CCC</a:t>
            </a:r>
          </a:p>
          <a:p>
            <a:r>
              <a:rPr lang="en-US" dirty="0" smtClean="0"/>
              <a:t>LFA</a:t>
            </a:r>
          </a:p>
          <a:p>
            <a:r>
              <a:rPr lang="en-US" dirty="0" smtClean="0"/>
              <a:t>CCC Oversight </a:t>
            </a:r>
          </a:p>
          <a:p>
            <a:r>
              <a:rPr lang="en-US" dirty="0" smtClean="0"/>
              <a:t>PR ( SR, SSR)</a:t>
            </a:r>
            <a:endParaRPr lang="en-US" dirty="0"/>
          </a:p>
        </p:txBody>
      </p:sp>
      <p:pic>
        <p:nvPicPr>
          <p:cNvPr id="10" name="Picture 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7634" y="1219200"/>
            <a:ext cx="981931" cy="9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6200" y="3048000"/>
            <a:ext cx="4343400" cy="31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597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92325" y="1522413"/>
            <a:ext cx="968375" cy="2014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254000" y="76200"/>
            <a:ext cx="4841875" cy="46101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TextBox 120"/>
          <p:cNvSpPr txBox="1"/>
          <p:nvPr/>
        </p:nvSpPr>
        <p:spPr>
          <a:xfrm>
            <a:off x="3124200" y="3536950"/>
            <a:ext cx="4179888" cy="1169988"/>
          </a:xfrm>
          <a:prstGeom prst="rect">
            <a:avLst/>
          </a:prstGeom>
          <a:solidFill>
            <a:schemeClr val="accent6">
              <a:lumMod val="20000"/>
              <a:lumOff val="80000"/>
            </a:schemeClr>
          </a:solidFill>
          <a:ln w="3175">
            <a:solidFill>
              <a:schemeClr val="bg2">
                <a:lumMod val="75000"/>
              </a:schemeClr>
            </a:solidFill>
          </a:ln>
        </p:spPr>
        <p:txBody>
          <a:bodyPr>
            <a:spAutoFit/>
          </a:bodyPr>
          <a:lstStyle/>
          <a:p>
            <a:pPr>
              <a:defRPr/>
            </a:pPr>
            <a:endParaRPr lang="en-US" sz="1400" dirty="0"/>
          </a:p>
          <a:p>
            <a:pPr algn="ctr">
              <a:defRPr/>
            </a:pPr>
            <a:r>
              <a:rPr lang="en-US" sz="1400" dirty="0"/>
              <a:t>     </a:t>
            </a:r>
            <a:endParaRPr lang="km-KH" sz="1400" dirty="0"/>
          </a:p>
          <a:p>
            <a:pPr algn="ctr">
              <a:defRPr/>
            </a:pPr>
            <a:endParaRPr lang="en-US" sz="1400" dirty="0"/>
          </a:p>
          <a:p>
            <a:pPr algn="ctr">
              <a:defRPr/>
            </a:pPr>
            <a:r>
              <a:rPr lang="en-US" sz="1400" dirty="0"/>
              <a:t>            </a:t>
            </a:r>
          </a:p>
          <a:p>
            <a:pPr algn="ctr">
              <a:defRPr/>
            </a:pPr>
            <a:endParaRPr lang="en-US" sz="1400" dirty="0"/>
          </a:p>
        </p:txBody>
      </p:sp>
      <p:sp>
        <p:nvSpPr>
          <p:cNvPr id="94" name="TextBox 93"/>
          <p:cNvSpPr txBox="1"/>
          <p:nvPr/>
        </p:nvSpPr>
        <p:spPr>
          <a:xfrm>
            <a:off x="592138" y="4724400"/>
            <a:ext cx="6711950" cy="1938338"/>
          </a:xfrm>
          <a:prstGeom prst="rect">
            <a:avLst/>
          </a:prstGeom>
          <a:solidFill>
            <a:schemeClr val="accent6">
              <a:lumMod val="20000"/>
              <a:lumOff val="80000"/>
            </a:schemeClr>
          </a:solidFill>
          <a:ln w="3175">
            <a:solidFill>
              <a:schemeClr val="tx1">
                <a:lumMod val="50000"/>
                <a:lumOff val="50000"/>
              </a:schemeClr>
            </a:solidFill>
          </a:ln>
        </p:spPr>
        <p:txBody>
          <a:bodyPr>
            <a:spAutoFit/>
          </a:bodyPr>
          <a:lstStyle/>
          <a:p>
            <a:pPr>
              <a:defRPr/>
            </a:pPr>
            <a:r>
              <a:rPr lang="en-US" sz="1200" b="1" dirty="0"/>
              <a:t>Guiding documents </a:t>
            </a:r>
          </a:p>
          <a:p>
            <a:pPr>
              <a:defRPr/>
            </a:pPr>
            <a:endParaRPr lang="en-US" sz="1200" b="1" dirty="0"/>
          </a:p>
          <a:p>
            <a:pPr marL="228600" indent="-228600">
              <a:buFont typeface="+mj-lt"/>
              <a:buAutoNum type="arabicPeriod"/>
              <a:defRPr/>
            </a:pPr>
            <a:r>
              <a:rPr lang="en-US" sz="1200" b="1" dirty="0">
                <a:solidFill>
                  <a:srgbClr val="FF0000"/>
                </a:solidFill>
              </a:rPr>
              <a:t>Program Grant Agreement</a:t>
            </a:r>
          </a:p>
          <a:p>
            <a:pPr marL="228600" indent="-228600">
              <a:buFont typeface="+mj-lt"/>
              <a:buAutoNum type="arabicPeriod"/>
              <a:defRPr/>
            </a:pPr>
            <a:r>
              <a:rPr lang="en-US" sz="1200" dirty="0"/>
              <a:t>HR Manual</a:t>
            </a:r>
          </a:p>
          <a:p>
            <a:pPr marL="228600" indent="-228600">
              <a:buFont typeface="+mj-lt"/>
              <a:buAutoNum type="arabicPeriod"/>
              <a:defRPr/>
            </a:pPr>
            <a:r>
              <a:rPr lang="en-US" sz="1200" dirty="0"/>
              <a:t>Finance Manual </a:t>
            </a:r>
          </a:p>
          <a:p>
            <a:pPr marL="228600" indent="-228600">
              <a:buFont typeface="+mj-lt"/>
              <a:buAutoNum type="arabicPeriod"/>
              <a:defRPr/>
            </a:pPr>
            <a:r>
              <a:rPr lang="en-US" sz="1200" dirty="0"/>
              <a:t>Procurement Guidelines</a:t>
            </a:r>
          </a:p>
          <a:p>
            <a:pPr marL="228600" indent="-228600">
              <a:buFont typeface="+mj-lt"/>
              <a:buAutoNum type="arabicPeriod"/>
              <a:defRPr/>
            </a:pPr>
            <a:r>
              <a:rPr lang="en-US" sz="1200" dirty="0"/>
              <a:t>SR Management Guidelines</a:t>
            </a:r>
          </a:p>
          <a:p>
            <a:pPr marL="228600" indent="-228600">
              <a:buFont typeface="+mj-lt"/>
              <a:buAutoNum type="arabicPeriod"/>
              <a:defRPr/>
            </a:pPr>
            <a:r>
              <a:rPr lang="en-US" sz="1200" dirty="0"/>
              <a:t>M&amp;E Guidelines</a:t>
            </a:r>
          </a:p>
          <a:p>
            <a:pPr marL="228600" indent="-228600">
              <a:buFont typeface="+mj-lt"/>
              <a:buAutoNum type="arabicPeriod"/>
              <a:defRPr/>
            </a:pPr>
            <a:endParaRPr lang="en-US" sz="1200" dirty="0"/>
          </a:p>
          <a:p>
            <a:pPr marL="228600" indent="-228600">
              <a:buFont typeface="+mj-lt"/>
              <a:buAutoNum type="arabicPeriod"/>
              <a:defRPr/>
            </a:pPr>
            <a:endParaRPr lang="en-US" sz="1200" dirty="0"/>
          </a:p>
        </p:txBody>
      </p:sp>
      <p:sp>
        <p:nvSpPr>
          <p:cNvPr id="67" name="Rectangle 66"/>
          <p:cNvSpPr/>
          <p:nvPr/>
        </p:nvSpPr>
        <p:spPr>
          <a:xfrm>
            <a:off x="4879975" y="1714500"/>
            <a:ext cx="1357313" cy="55403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3124200" y="4727575"/>
            <a:ext cx="4179888" cy="592138"/>
          </a:xfrm>
          <a:prstGeom prst="rect">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1679575" y="195262"/>
            <a:ext cx="2362200" cy="261610"/>
          </a:xfrm>
          <a:prstGeom prst="rect">
            <a:avLst/>
          </a:prstGeom>
          <a:solidFill>
            <a:schemeClr val="accent5">
              <a:lumMod val="20000"/>
              <a:lumOff val="80000"/>
            </a:schemeClr>
          </a:solidFill>
        </p:spPr>
        <p:txBody>
          <a:bodyPr>
            <a:spAutoFit/>
          </a:bodyPr>
          <a:lstStyle/>
          <a:p>
            <a:pPr algn="ctr">
              <a:defRPr/>
            </a:pPr>
            <a:r>
              <a:rPr lang="en-US" sz="1050" dirty="0"/>
              <a:t>GF Board</a:t>
            </a:r>
          </a:p>
        </p:txBody>
      </p:sp>
      <p:sp>
        <p:nvSpPr>
          <p:cNvPr id="5" name="TextBox 4"/>
          <p:cNvSpPr txBox="1"/>
          <p:nvPr/>
        </p:nvSpPr>
        <p:spPr>
          <a:xfrm>
            <a:off x="685800" y="804862"/>
            <a:ext cx="1530350" cy="246221"/>
          </a:xfrm>
          <a:prstGeom prst="rect">
            <a:avLst/>
          </a:prstGeom>
          <a:solidFill>
            <a:schemeClr val="accent5">
              <a:lumMod val="20000"/>
              <a:lumOff val="80000"/>
            </a:schemeClr>
          </a:solidFill>
        </p:spPr>
        <p:txBody>
          <a:bodyPr>
            <a:spAutoFit/>
          </a:bodyPr>
          <a:lstStyle/>
          <a:p>
            <a:pPr algn="ctr">
              <a:defRPr/>
            </a:pPr>
            <a:r>
              <a:rPr lang="en-US" sz="1000" dirty="0"/>
              <a:t>GF Secretariat </a:t>
            </a:r>
          </a:p>
        </p:txBody>
      </p:sp>
      <p:sp>
        <p:nvSpPr>
          <p:cNvPr id="6" name="TextBox 5"/>
          <p:cNvSpPr txBox="1"/>
          <p:nvPr/>
        </p:nvSpPr>
        <p:spPr>
          <a:xfrm>
            <a:off x="3154363" y="804862"/>
            <a:ext cx="1773237" cy="246221"/>
          </a:xfrm>
          <a:prstGeom prst="rect">
            <a:avLst/>
          </a:prstGeom>
          <a:solidFill>
            <a:schemeClr val="accent5">
              <a:lumMod val="20000"/>
              <a:lumOff val="80000"/>
            </a:schemeClr>
          </a:solidFill>
        </p:spPr>
        <p:txBody>
          <a:bodyPr>
            <a:spAutoFit/>
          </a:bodyPr>
          <a:lstStyle/>
          <a:p>
            <a:pPr algn="ctr">
              <a:defRPr/>
            </a:pPr>
            <a:r>
              <a:rPr lang="en-US" sz="1000" dirty="0"/>
              <a:t>OIG</a:t>
            </a:r>
          </a:p>
        </p:txBody>
      </p:sp>
      <p:cxnSp>
        <p:nvCxnSpPr>
          <p:cNvPr id="8" name="Elbow Connector 7"/>
          <p:cNvCxnSpPr>
            <a:stCxn id="4" idx="2"/>
            <a:endCxn id="5" idx="0"/>
          </p:cNvCxnSpPr>
          <p:nvPr/>
        </p:nvCxnSpPr>
        <p:spPr>
          <a:xfrm rot="5400000">
            <a:off x="1981830" y="-73983"/>
            <a:ext cx="347990" cy="1409700"/>
          </a:xfrm>
          <a:prstGeom prst="bentConnector3">
            <a:avLst>
              <a:gd name="adj1" fmla="val 5000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4" idx="2"/>
            <a:endCxn id="6" idx="0"/>
          </p:cNvCxnSpPr>
          <p:nvPr/>
        </p:nvCxnSpPr>
        <p:spPr>
          <a:xfrm rot="16200000" flipH="1">
            <a:off x="3276833" y="40713"/>
            <a:ext cx="347990" cy="1180307"/>
          </a:xfrm>
          <a:prstGeom prst="bentConnector3">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28" name="TextBox 12"/>
          <p:cNvSpPr txBox="1">
            <a:spLocks noChangeArrowheads="1"/>
          </p:cNvSpPr>
          <p:nvPr/>
        </p:nvSpPr>
        <p:spPr bwMode="auto">
          <a:xfrm>
            <a:off x="3295650" y="5708650"/>
            <a:ext cx="444500"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14" name="TextBox 13"/>
          <p:cNvSpPr txBox="1"/>
          <p:nvPr/>
        </p:nvSpPr>
        <p:spPr>
          <a:xfrm>
            <a:off x="3124200" y="1506538"/>
            <a:ext cx="4179888" cy="2030412"/>
          </a:xfrm>
          <a:prstGeom prst="rect">
            <a:avLst/>
          </a:prstGeom>
          <a:solidFill>
            <a:schemeClr val="accent6">
              <a:lumMod val="20000"/>
              <a:lumOff val="80000"/>
            </a:schemeClr>
          </a:solidFill>
          <a:ln w="28575">
            <a:solidFill>
              <a:srgbClr val="000099"/>
            </a:solidFill>
          </a:ln>
        </p:spPr>
        <p:txBody>
          <a:bodyPr>
            <a:spAutoFit/>
          </a:bodyPr>
          <a:lstStyle/>
          <a:p>
            <a:pPr>
              <a:defRPr/>
            </a:pPr>
            <a:endParaRPr lang="en-US" sz="1400" dirty="0"/>
          </a:p>
          <a:p>
            <a:pPr>
              <a:defRPr/>
            </a:pPr>
            <a:endParaRPr lang="en-US" sz="1400" dirty="0"/>
          </a:p>
          <a:p>
            <a:pPr>
              <a:defRPr/>
            </a:pPr>
            <a:endParaRPr lang="en-US" sz="1400" dirty="0"/>
          </a:p>
          <a:p>
            <a:pPr algn="ctr">
              <a:defRPr/>
            </a:pPr>
            <a:endParaRPr lang="en-US" sz="1400" dirty="0"/>
          </a:p>
          <a:p>
            <a:pPr algn="ctr">
              <a:defRPr/>
            </a:pPr>
            <a:r>
              <a:rPr lang="en-US" sz="1400" dirty="0"/>
              <a:t>  </a:t>
            </a:r>
          </a:p>
          <a:p>
            <a:pPr algn="ctr">
              <a:defRPr/>
            </a:pPr>
            <a:endParaRPr lang="en-US" sz="1400" dirty="0"/>
          </a:p>
          <a:p>
            <a:pPr algn="ctr">
              <a:defRPr/>
            </a:pPr>
            <a:r>
              <a:rPr lang="en-US" sz="1400" dirty="0"/>
              <a:t>        </a:t>
            </a:r>
            <a:endParaRPr lang="km-KH" sz="1400" dirty="0"/>
          </a:p>
          <a:p>
            <a:pPr algn="ctr">
              <a:defRPr/>
            </a:pPr>
            <a:r>
              <a:rPr lang="en-US" sz="1400" dirty="0"/>
              <a:t>            </a:t>
            </a:r>
          </a:p>
          <a:p>
            <a:pPr algn="ctr">
              <a:defRPr/>
            </a:pPr>
            <a:endParaRPr lang="en-US" sz="1400" dirty="0"/>
          </a:p>
        </p:txBody>
      </p:sp>
      <p:sp>
        <p:nvSpPr>
          <p:cNvPr id="9230" name="TextBox 14"/>
          <p:cNvSpPr txBox="1">
            <a:spLocks noChangeArrowheads="1"/>
          </p:cNvSpPr>
          <p:nvPr/>
        </p:nvSpPr>
        <p:spPr bwMode="auto">
          <a:xfrm>
            <a:off x="3182935" y="6230938"/>
            <a:ext cx="711201"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sp>
        <p:nvSpPr>
          <p:cNvPr id="25" name="TextBox 24"/>
          <p:cNvSpPr txBox="1"/>
          <p:nvPr/>
        </p:nvSpPr>
        <p:spPr>
          <a:xfrm>
            <a:off x="642938" y="4191000"/>
            <a:ext cx="796924" cy="369888"/>
          </a:xfrm>
          <a:prstGeom prst="rect">
            <a:avLst/>
          </a:prstGeom>
          <a:solidFill>
            <a:schemeClr val="accent5">
              <a:lumMod val="20000"/>
              <a:lumOff val="80000"/>
            </a:schemeClr>
          </a:solidFill>
          <a:ln>
            <a:solidFill>
              <a:schemeClr val="bg1">
                <a:lumMod val="50000"/>
              </a:schemeClr>
            </a:solidFill>
          </a:ln>
        </p:spPr>
        <p:txBody>
          <a:bodyPr wrap="square">
            <a:spAutoFit/>
          </a:bodyPr>
          <a:lstStyle/>
          <a:p>
            <a:pPr algn="ctr">
              <a:defRPr/>
            </a:pPr>
            <a:r>
              <a:rPr lang="en-US" dirty="0"/>
              <a:t>LFA</a:t>
            </a:r>
          </a:p>
        </p:txBody>
      </p:sp>
      <p:cxnSp>
        <p:nvCxnSpPr>
          <p:cNvPr id="37" name="Elbow Connector 36"/>
          <p:cNvCxnSpPr>
            <a:stCxn id="5" idx="1"/>
            <a:endCxn id="25" idx="1"/>
          </p:cNvCxnSpPr>
          <p:nvPr/>
        </p:nvCxnSpPr>
        <p:spPr>
          <a:xfrm rot="10800000" flipV="1">
            <a:off x="642938" y="927972"/>
            <a:ext cx="42862" cy="3447971"/>
          </a:xfrm>
          <a:prstGeom prst="bentConnector3">
            <a:avLst>
              <a:gd name="adj1" fmla="val 633340"/>
            </a:avLst>
          </a:prstGeom>
          <a:ln w="381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5" idx="1"/>
            <a:endCxn id="47" idx="1"/>
          </p:cNvCxnSpPr>
          <p:nvPr/>
        </p:nvCxnSpPr>
        <p:spPr>
          <a:xfrm rot="10800000" flipH="1" flipV="1">
            <a:off x="685800" y="927972"/>
            <a:ext cx="2438400" cy="4095671"/>
          </a:xfrm>
          <a:prstGeom prst="bentConnector3">
            <a:avLst>
              <a:gd name="adj1" fmla="val -9375"/>
            </a:avLst>
          </a:prstGeom>
          <a:ln w="5715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34" name="TextBox 39"/>
          <p:cNvSpPr txBox="1">
            <a:spLocks noChangeArrowheads="1"/>
          </p:cNvSpPr>
          <p:nvPr/>
        </p:nvSpPr>
        <p:spPr bwMode="auto">
          <a:xfrm>
            <a:off x="3238499" y="2878138"/>
            <a:ext cx="536575" cy="430212"/>
          </a:xfrm>
          <a:prstGeom prst="rect">
            <a:avLst/>
          </a:prstGeom>
          <a:solidFill>
            <a:srgbClr val="FFCC66"/>
          </a:solidFill>
          <a:ln w="9525">
            <a:solidFill>
              <a:srgbClr val="000000"/>
            </a:solid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dirty="0" smtClean="0"/>
              <a:t>WG</a:t>
            </a:r>
          </a:p>
          <a:p>
            <a:pPr algn="ctr" eaLnBrk="1" hangingPunct="1"/>
            <a:r>
              <a:rPr lang="en-US" sz="1100" dirty="0" smtClean="0"/>
              <a:t>AIDS</a:t>
            </a:r>
            <a:endParaRPr lang="en-US" sz="1100" dirty="0"/>
          </a:p>
        </p:txBody>
      </p:sp>
      <p:sp>
        <p:nvSpPr>
          <p:cNvPr id="9235" name="TextBox 40"/>
          <p:cNvSpPr txBox="1">
            <a:spLocks noChangeArrowheads="1"/>
          </p:cNvSpPr>
          <p:nvPr/>
        </p:nvSpPr>
        <p:spPr bwMode="auto">
          <a:xfrm>
            <a:off x="4427538" y="2882900"/>
            <a:ext cx="487362" cy="431800"/>
          </a:xfrm>
          <a:prstGeom prst="rect">
            <a:avLst/>
          </a:prstGeom>
          <a:solidFill>
            <a:srgbClr val="FFCC66"/>
          </a:solidFill>
          <a:ln w="9525">
            <a:solidFill>
              <a:srgbClr val="FF0000"/>
            </a:solid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WG TB</a:t>
            </a:r>
          </a:p>
        </p:txBody>
      </p:sp>
      <p:sp>
        <p:nvSpPr>
          <p:cNvPr id="9238" name="TextBox 44"/>
          <p:cNvSpPr txBox="1">
            <a:spLocks noChangeArrowheads="1"/>
          </p:cNvSpPr>
          <p:nvPr/>
        </p:nvSpPr>
        <p:spPr bwMode="auto">
          <a:xfrm>
            <a:off x="3454400" y="2501900"/>
            <a:ext cx="2232025" cy="26035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CCC OC</a:t>
            </a:r>
          </a:p>
        </p:txBody>
      </p:sp>
      <p:sp>
        <p:nvSpPr>
          <p:cNvPr id="9239" name="TextBox 45"/>
          <p:cNvSpPr txBox="1">
            <a:spLocks noChangeArrowheads="1"/>
          </p:cNvSpPr>
          <p:nvPr/>
        </p:nvSpPr>
        <p:spPr bwMode="auto">
          <a:xfrm>
            <a:off x="6172200" y="2540000"/>
            <a:ext cx="914400" cy="2619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PDC</a:t>
            </a:r>
          </a:p>
        </p:txBody>
      </p:sp>
      <p:sp>
        <p:nvSpPr>
          <p:cNvPr id="9240" name="TextBox 47"/>
          <p:cNvSpPr txBox="1">
            <a:spLocks noChangeArrowheads="1"/>
          </p:cNvSpPr>
          <p:nvPr/>
        </p:nvSpPr>
        <p:spPr bwMode="auto">
          <a:xfrm>
            <a:off x="3644900" y="5022850"/>
            <a:ext cx="3235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t>PR Coordinating Group</a:t>
            </a:r>
          </a:p>
        </p:txBody>
      </p:sp>
      <p:cxnSp>
        <p:nvCxnSpPr>
          <p:cNvPr id="50" name="Straight Arrow Connector 49"/>
          <p:cNvCxnSpPr>
            <a:stCxn id="9250" idx="2"/>
            <a:endCxn id="9228" idx="0"/>
          </p:cNvCxnSpPr>
          <p:nvPr/>
        </p:nvCxnSpPr>
        <p:spPr>
          <a:xfrm>
            <a:off x="3511550" y="5068888"/>
            <a:ext cx="6350" cy="639762"/>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3522663" y="5940425"/>
            <a:ext cx="6350"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953000" y="1782763"/>
            <a:ext cx="1582738" cy="4857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Elbow Connector 72"/>
          <p:cNvCxnSpPr>
            <a:stCxn id="68" idx="1"/>
            <a:endCxn id="9238" idx="0"/>
          </p:cNvCxnSpPr>
          <p:nvPr/>
        </p:nvCxnSpPr>
        <p:spPr>
          <a:xfrm rot="10800000" flipV="1">
            <a:off x="4570413" y="2025650"/>
            <a:ext cx="382587" cy="47625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8" idx="3"/>
            <a:endCxn id="9239" idx="0"/>
          </p:cNvCxnSpPr>
          <p:nvPr/>
        </p:nvCxnSpPr>
        <p:spPr>
          <a:xfrm>
            <a:off x="6535738" y="2025650"/>
            <a:ext cx="93662" cy="51435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9246" name="TextBox 81"/>
          <p:cNvSpPr txBox="1">
            <a:spLocks noChangeArrowheads="1"/>
          </p:cNvSpPr>
          <p:nvPr/>
        </p:nvSpPr>
        <p:spPr bwMode="auto">
          <a:xfrm>
            <a:off x="8001000" y="1560513"/>
            <a:ext cx="838200" cy="5100637"/>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r>
              <a:rPr lang="en-US" b="1" dirty="0"/>
              <a:t>MOH</a:t>
            </a:r>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p:txBody>
      </p:sp>
      <p:sp>
        <p:nvSpPr>
          <p:cNvPr id="93" name="TextBox 92"/>
          <p:cNvSpPr txBox="1"/>
          <p:nvPr/>
        </p:nvSpPr>
        <p:spPr>
          <a:xfrm>
            <a:off x="3124200" y="1600200"/>
            <a:ext cx="4179888" cy="954088"/>
          </a:xfrm>
          <a:prstGeom prst="rect">
            <a:avLst/>
          </a:prstGeom>
          <a:noFill/>
        </p:spPr>
        <p:txBody>
          <a:bodyPr>
            <a:spAutoFit/>
          </a:bodyPr>
          <a:lstStyle/>
          <a:p>
            <a:pPr>
              <a:defRPr/>
            </a:pPr>
            <a:r>
              <a:rPr lang="en-US" sz="1200" b="1" dirty="0"/>
              <a:t>Guiding documents </a:t>
            </a:r>
          </a:p>
          <a:p>
            <a:pPr marL="228600" indent="-228600">
              <a:buFont typeface="+mj-lt"/>
              <a:buAutoNum type="arabicPeriod"/>
              <a:defRPr/>
            </a:pPr>
            <a:r>
              <a:rPr lang="en-US" sz="1100" dirty="0"/>
              <a:t>Governance Manual</a:t>
            </a:r>
          </a:p>
          <a:p>
            <a:pPr marL="228600" indent="-228600">
              <a:buFont typeface="+mj-lt"/>
              <a:buAutoNum type="arabicPeriod"/>
              <a:defRPr/>
            </a:pPr>
            <a:r>
              <a:rPr lang="en-US" sz="1100" dirty="0"/>
              <a:t>PD Manual </a:t>
            </a:r>
          </a:p>
          <a:p>
            <a:pPr marL="228600" indent="-228600">
              <a:buFont typeface="+mj-lt"/>
              <a:buAutoNum type="arabicPeriod"/>
              <a:defRPr/>
            </a:pPr>
            <a:r>
              <a:rPr lang="en-US" sz="1100" dirty="0"/>
              <a:t>Conflict of interest </a:t>
            </a:r>
          </a:p>
          <a:p>
            <a:pPr>
              <a:defRPr/>
            </a:pPr>
            <a:r>
              <a:rPr lang="en-US" sz="1100" dirty="0"/>
              <a:t>       Policy</a:t>
            </a:r>
          </a:p>
        </p:txBody>
      </p:sp>
      <p:sp>
        <p:nvSpPr>
          <p:cNvPr id="9250" name="TextBox 11"/>
          <p:cNvSpPr txBox="1">
            <a:spLocks noChangeArrowheads="1"/>
          </p:cNvSpPr>
          <p:nvPr/>
        </p:nvSpPr>
        <p:spPr bwMode="auto">
          <a:xfrm>
            <a:off x="3290888" y="4114800"/>
            <a:ext cx="442912"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9255" name="TextBox 103"/>
          <p:cNvSpPr txBox="1">
            <a:spLocks noChangeArrowheads="1"/>
          </p:cNvSpPr>
          <p:nvPr/>
        </p:nvSpPr>
        <p:spPr bwMode="auto">
          <a:xfrm>
            <a:off x="4433888" y="5722938"/>
            <a:ext cx="442912"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9256" name="TextBox 104"/>
          <p:cNvSpPr txBox="1">
            <a:spLocks noChangeArrowheads="1"/>
          </p:cNvSpPr>
          <p:nvPr/>
        </p:nvSpPr>
        <p:spPr bwMode="auto">
          <a:xfrm>
            <a:off x="4322126" y="6245225"/>
            <a:ext cx="708660"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cxnSp>
        <p:nvCxnSpPr>
          <p:cNvPr id="106" name="Straight Arrow Connector 105"/>
          <p:cNvCxnSpPr>
            <a:stCxn id="9268" idx="2"/>
            <a:endCxn id="9255" idx="0"/>
          </p:cNvCxnSpPr>
          <p:nvPr/>
        </p:nvCxnSpPr>
        <p:spPr>
          <a:xfrm>
            <a:off x="4654550" y="5068888"/>
            <a:ext cx="0" cy="65405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4659313" y="5954713"/>
            <a:ext cx="6350"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59" name="TextBox 108"/>
          <p:cNvSpPr txBox="1">
            <a:spLocks noChangeArrowheads="1"/>
          </p:cNvSpPr>
          <p:nvPr/>
        </p:nvSpPr>
        <p:spPr bwMode="auto">
          <a:xfrm>
            <a:off x="6553200" y="5722938"/>
            <a:ext cx="442913"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9260" name="TextBox 109"/>
          <p:cNvSpPr txBox="1">
            <a:spLocks noChangeArrowheads="1"/>
          </p:cNvSpPr>
          <p:nvPr/>
        </p:nvSpPr>
        <p:spPr bwMode="auto">
          <a:xfrm>
            <a:off x="6441438" y="6245225"/>
            <a:ext cx="708662"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cxnSp>
        <p:nvCxnSpPr>
          <p:cNvPr id="112" name="Straight Arrow Connector 111"/>
          <p:cNvCxnSpPr>
            <a:stCxn id="9270" idx="2"/>
            <a:endCxn id="9259" idx="0"/>
          </p:cNvCxnSpPr>
          <p:nvPr/>
        </p:nvCxnSpPr>
        <p:spPr>
          <a:xfrm flipH="1">
            <a:off x="6775450" y="5068888"/>
            <a:ext cx="12700" cy="65405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6778625" y="5954713"/>
            <a:ext cx="7938"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63" name="TextBox 116"/>
          <p:cNvSpPr txBox="1">
            <a:spLocks noChangeArrowheads="1"/>
          </p:cNvSpPr>
          <p:nvPr/>
        </p:nvSpPr>
        <p:spPr bwMode="auto">
          <a:xfrm>
            <a:off x="5500687" y="5722938"/>
            <a:ext cx="442913"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9264" name="TextBox 117"/>
          <p:cNvSpPr txBox="1">
            <a:spLocks noChangeArrowheads="1"/>
          </p:cNvSpPr>
          <p:nvPr/>
        </p:nvSpPr>
        <p:spPr bwMode="auto">
          <a:xfrm>
            <a:off x="5388925" y="6245225"/>
            <a:ext cx="708662"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cxnSp>
        <p:nvCxnSpPr>
          <p:cNvPr id="119" name="Straight Arrow Connector 118"/>
          <p:cNvCxnSpPr>
            <a:stCxn id="9269" idx="2"/>
            <a:endCxn id="9263" idx="0"/>
          </p:cNvCxnSpPr>
          <p:nvPr/>
        </p:nvCxnSpPr>
        <p:spPr>
          <a:xfrm>
            <a:off x="5722937" y="5068888"/>
            <a:ext cx="0" cy="65405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5726112" y="5954713"/>
            <a:ext cx="7938"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Elbow Connector 99"/>
          <p:cNvCxnSpPr>
            <a:stCxn id="6" idx="3"/>
            <a:endCxn id="94" idx="3"/>
          </p:cNvCxnSpPr>
          <p:nvPr/>
        </p:nvCxnSpPr>
        <p:spPr>
          <a:xfrm>
            <a:off x="4927600" y="927973"/>
            <a:ext cx="2376488" cy="4765596"/>
          </a:xfrm>
          <a:prstGeom prst="bentConnector3">
            <a:avLst>
              <a:gd name="adj1" fmla="val 109619"/>
            </a:avLst>
          </a:prstGeom>
        </p:spPr>
        <p:style>
          <a:lnRef idx="1">
            <a:schemeClr val="accent1"/>
          </a:lnRef>
          <a:fillRef idx="0">
            <a:schemeClr val="accent1"/>
          </a:fillRef>
          <a:effectRef idx="0">
            <a:schemeClr val="accent1"/>
          </a:effectRef>
          <a:fontRef idx="minor">
            <a:schemeClr val="tx1"/>
          </a:fontRef>
        </p:style>
      </p:cxnSp>
      <p:sp>
        <p:nvSpPr>
          <p:cNvPr id="9268" name="TextBox 122"/>
          <p:cNvSpPr txBox="1">
            <a:spLocks noChangeArrowheads="1"/>
          </p:cNvSpPr>
          <p:nvPr/>
        </p:nvSpPr>
        <p:spPr bwMode="auto">
          <a:xfrm>
            <a:off x="4433888" y="4114800"/>
            <a:ext cx="442912"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9269" name="TextBox 123"/>
          <p:cNvSpPr txBox="1">
            <a:spLocks noChangeArrowheads="1"/>
          </p:cNvSpPr>
          <p:nvPr/>
        </p:nvSpPr>
        <p:spPr bwMode="auto">
          <a:xfrm>
            <a:off x="5500687" y="4114800"/>
            <a:ext cx="442913"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9270" name="TextBox 124"/>
          <p:cNvSpPr txBox="1">
            <a:spLocks noChangeArrowheads="1"/>
          </p:cNvSpPr>
          <p:nvPr/>
        </p:nvSpPr>
        <p:spPr bwMode="auto">
          <a:xfrm>
            <a:off x="6567488" y="4114800"/>
            <a:ext cx="442912"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154" name="TextBox 153"/>
          <p:cNvSpPr txBox="1"/>
          <p:nvPr/>
        </p:nvSpPr>
        <p:spPr>
          <a:xfrm>
            <a:off x="685800" y="1074102"/>
            <a:ext cx="1530350" cy="261610"/>
          </a:xfrm>
          <a:prstGeom prst="rect">
            <a:avLst/>
          </a:prstGeom>
          <a:solidFill>
            <a:schemeClr val="accent5">
              <a:lumMod val="20000"/>
              <a:lumOff val="80000"/>
            </a:schemeClr>
          </a:solidFill>
        </p:spPr>
        <p:txBody>
          <a:bodyPr wrap="square">
            <a:spAutoFit/>
          </a:bodyPr>
          <a:lstStyle/>
          <a:p>
            <a:pPr algn="ctr">
              <a:defRPr/>
            </a:pPr>
            <a:r>
              <a:rPr lang="en-US" sz="1100" dirty="0"/>
              <a:t>Portfolio Manager</a:t>
            </a:r>
          </a:p>
        </p:txBody>
      </p:sp>
      <p:sp>
        <p:nvSpPr>
          <p:cNvPr id="189" name="TextBox 188"/>
          <p:cNvSpPr txBox="1"/>
          <p:nvPr/>
        </p:nvSpPr>
        <p:spPr>
          <a:xfrm>
            <a:off x="5715000" y="685800"/>
            <a:ext cx="1590675" cy="461963"/>
          </a:xfrm>
          <a:prstGeom prst="rect">
            <a:avLst/>
          </a:prstGeom>
          <a:solidFill>
            <a:schemeClr val="accent5">
              <a:lumMod val="20000"/>
              <a:lumOff val="80000"/>
            </a:schemeClr>
          </a:solidFill>
          <a:ln w="38100">
            <a:solidFill>
              <a:srgbClr val="FF5050"/>
            </a:solidFill>
          </a:ln>
        </p:spPr>
        <p:txBody>
          <a:bodyPr>
            <a:spAutoFit/>
          </a:bodyPr>
          <a:lstStyle/>
          <a:p>
            <a:pPr marL="342900" indent="-342900">
              <a:buFont typeface="+mj-lt"/>
              <a:buAutoNum type="arabicPeriod"/>
              <a:defRPr/>
            </a:pPr>
            <a:r>
              <a:rPr lang="en-US" sz="1200" dirty="0"/>
              <a:t>Audit</a:t>
            </a:r>
          </a:p>
          <a:p>
            <a:pPr marL="342900" indent="-342900">
              <a:buFont typeface="+mj-lt"/>
              <a:buAutoNum type="arabicPeriod"/>
              <a:defRPr/>
            </a:pPr>
            <a:r>
              <a:rPr lang="en-US" sz="1200" dirty="0"/>
              <a:t>Investigation </a:t>
            </a:r>
          </a:p>
        </p:txBody>
      </p:sp>
      <p:cxnSp>
        <p:nvCxnSpPr>
          <p:cNvPr id="3" name="Straight Connector 2"/>
          <p:cNvCxnSpPr/>
          <p:nvPr/>
        </p:nvCxnSpPr>
        <p:spPr>
          <a:xfrm flipV="1">
            <a:off x="7304088" y="2667000"/>
            <a:ext cx="6969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283" name="TextBox 9"/>
          <p:cNvSpPr txBox="1">
            <a:spLocks noChangeArrowheads="1"/>
          </p:cNvSpPr>
          <p:nvPr/>
        </p:nvSpPr>
        <p:spPr bwMode="auto">
          <a:xfrm>
            <a:off x="5159375" y="1752600"/>
            <a:ext cx="1216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dirty="0"/>
              <a:t>CCC</a:t>
            </a:r>
          </a:p>
          <a:p>
            <a:pPr algn="ctr" eaLnBrk="1" hangingPunct="1"/>
            <a:r>
              <a:rPr lang="en-US" sz="1200" dirty="0"/>
              <a:t>CCC Ex Com</a:t>
            </a:r>
          </a:p>
        </p:txBody>
      </p:sp>
      <p:cxnSp>
        <p:nvCxnSpPr>
          <p:cNvPr id="86" name="Straight Connector 85"/>
          <p:cNvCxnSpPr/>
          <p:nvPr/>
        </p:nvCxnSpPr>
        <p:spPr>
          <a:xfrm flipV="1">
            <a:off x="7315200" y="6477000"/>
            <a:ext cx="6969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315200" y="5867400"/>
            <a:ext cx="6969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9234" idx="2"/>
            <a:endCxn id="9250" idx="0"/>
          </p:cNvCxnSpPr>
          <p:nvPr/>
        </p:nvCxnSpPr>
        <p:spPr>
          <a:xfrm>
            <a:off x="3506787" y="3308350"/>
            <a:ext cx="5557" cy="80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651375" y="3352800"/>
            <a:ext cx="9525" cy="80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719762" y="3302000"/>
            <a:ext cx="9525" cy="80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784975" y="3282950"/>
            <a:ext cx="9525" cy="80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451225" y="4876800"/>
            <a:ext cx="4092575"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a:xfrm>
            <a:off x="3451225" y="4727575"/>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Isosceles Triangle 112"/>
          <p:cNvSpPr/>
          <p:nvPr/>
        </p:nvSpPr>
        <p:spPr>
          <a:xfrm>
            <a:off x="4568825" y="4711700"/>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Isosceles Triangle 114"/>
          <p:cNvSpPr/>
          <p:nvPr/>
        </p:nvSpPr>
        <p:spPr>
          <a:xfrm>
            <a:off x="5627687" y="4711700"/>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Isosceles Triangle 115"/>
          <p:cNvSpPr/>
          <p:nvPr/>
        </p:nvSpPr>
        <p:spPr>
          <a:xfrm>
            <a:off x="6702425" y="4711700"/>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6" name="Straight Connector 65"/>
          <p:cNvCxnSpPr/>
          <p:nvPr/>
        </p:nvCxnSpPr>
        <p:spPr>
          <a:xfrm flipV="1">
            <a:off x="6510338" y="2025650"/>
            <a:ext cx="103346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18125" y="76200"/>
            <a:ext cx="3521075" cy="646331"/>
          </a:xfrm>
          <a:prstGeom prst="rect">
            <a:avLst/>
          </a:prstGeom>
          <a:noFill/>
        </p:spPr>
        <p:txBody>
          <a:bodyPr wrap="square" rtlCol="0">
            <a:spAutoFit/>
          </a:bodyPr>
          <a:lstStyle/>
          <a:p>
            <a:pPr algn="ctr"/>
            <a:r>
              <a:rPr lang="km-KH" b="1" dirty="0" smtClean="0"/>
              <a:t>យន្តការគ្រប់គ្រងមូលនិធិសកល</a:t>
            </a:r>
          </a:p>
          <a:p>
            <a:pPr algn="ctr"/>
            <a:r>
              <a:rPr lang="en-US" b="1" dirty="0" smtClean="0"/>
              <a:t>GFATM Management </a:t>
            </a:r>
            <a:endParaRPr lang="en-US" b="1" dirty="0"/>
          </a:p>
        </p:txBody>
      </p:sp>
      <p:pic>
        <p:nvPicPr>
          <p:cNvPr id="88" name="Picture 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2460625"/>
            <a:ext cx="6096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 Box 66"/>
          <p:cNvSpPr txBox="1">
            <a:spLocks noChangeArrowheads="1"/>
          </p:cNvSpPr>
          <p:nvPr/>
        </p:nvSpPr>
        <p:spPr bwMode="auto">
          <a:xfrm>
            <a:off x="7937500" y="318452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a:t>GDJTWG on Health</a:t>
            </a:r>
          </a:p>
        </p:txBody>
      </p:sp>
      <p:sp>
        <p:nvSpPr>
          <p:cNvPr id="28" name="Rectangle 27"/>
          <p:cNvSpPr/>
          <p:nvPr/>
        </p:nvSpPr>
        <p:spPr>
          <a:xfrm>
            <a:off x="1905000" y="1496218"/>
            <a:ext cx="1219200" cy="322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384425"/>
            <a:ext cx="609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65"/>
          <p:cNvSpPr txBox="1">
            <a:spLocks noChangeArrowheads="1"/>
          </p:cNvSpPr>
          <p:nvPr/>
        </p:nvSpPr>
        <p:spPr bwMode="auto">
          <a:xfrm>
            <a:off x="1981200" y="307022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dirty="0"/>
              <a:t>GDJTWG on HIV and AIDS</a:t>
            </a:r>
          </a:p>
        </p:txBody>
      </p:sp>
      <p:cxnSp>
        <p:nvCxnSpPr>
          <p:cNvPr id="40" name="Straight Arrow Connector 39"/>
          <p:cNvCxnSpPr>
            <a:stCxn id="9235" idx="3"/>
          </p:cNvCxnSpPr>
          <p:nvPr/>
        </p:nvCxnSpPr>
        <p:spPr>
          <a:xfrm flipV="1">
            <a:off x="4914900" y="3093244"/>
            <a:ext cx="3022600" cy="55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2275" y="2898775"/>
            <a:ext cx="452437" cy="415925"/>
          </a:xfrm>
          <a:prstGeom prst="rect">
            <a:avLst/>
          </a:prstGeom>
          <a:solidFill>
            <a:srgbClr val="FFCC66"/>
          </a:solidFill>
          <a:ln>
            <a:solidFill>
              <a:srgbClr val="FF0000"/>
            </a:solidFill>
          </a:ln>
        </p:spPr>
        <p:txBody>
          <a:bodyPr>
            <a:spAutoFit/>
          </a:bodyPr>
          <a:lstStyle/>
          <a:p>
            <a:pPr algn="ctr">
              <a:defRPr/>
            </a:pPr>
            <a:r>
              <a:rPr lang="en-US" sz="1050" dirty="0"/>
              <a:t>WG Ma</a:t>
            </a:r>
          </a:p>
        </p:txBody>
      </p:sp>
      <p:sp>
        <p:nvSpPr>
          <p:cNvPr id="43" name="TextBox 42"/>
          <p:cNvSpPr txBox="1"/>
          <p:nvPr/>
        </p:nvSpPr>
        <p:spPr>
          <a:xfrm flipH="1">
            <a:off x="6596063" y="2909888"/>
            <a:ext cx="422275" cy="415925"/>
          </a:xfrm>
          <a:prstGeom prst="rect">
            <a:avLst/>
          </a:prstGeom>
          <a:solidFill>
            <a:srgbClr val="FFCC66"/>
          </a:solidFill>
          <a:ln>
            <a:solidFill>
              <a:srgbClr val="FF0000"/>
            </a:solidFill>
          </a:ln>
        </p:spPr>
        <p:txBody>
          <a:bodyPr>
            <a:spAutoFit/>
          </a:bodyPr>
          <a:lstStyle/>
          <a:p>
            <a:pPr algn="ctr">
              <a:defRPr/>
            </a:pPr>
            <a:r>
              <a:rPr lang="en-US" sz="1050" dirty="0"/>
              <a:t>WG HSS</a:t>
            </a:r>
          </a:p>
        </p:txBody>
      </p:sp>
      <p:cxnSp>
        <p:nvCxnSpPr>
          <p:cNvPr id="44" name="Elbow Connector 43"/>
          <p:cNvCxnSpPr/>
          <p:nvPr/>
        </p:nvCxnSpPr>
        <p:spPr>
          <a:xfrm flipV="1">
            <a:off x="3644900" y="3886200"/>
            <a:ext cx="4367213" cy="235744"/>
          </a:xfrm>
          <a:prstGeom prst="bentConnector3">
            <a:avLst>
              <a:gd name="adj1" fmla="val -89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9268" idx="0"/>
          </p:cNvCxnSpPr>
          <p:nvPr/>
        </p:nvCxnSpPr>
        <p:spPr>
          <a:xfrm rot="5400000" flipH="1" flipV="1">
            <a:off x="6182122" y="2359422"/>
            <a:ext cx="228600" cy="3282156"/>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flipV="1">
            <a:off x="6807200" y="3886200"/>
            <a:ext cx="965200" cy="222250"/>
          </a:xfrm>
          <a:prstGeom prst="bentConnector3">
            <a:avLst>
              <a:gd name="adj1" fmla="val -1316"/>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20" name="Straight Arrow Connector 9219"/>
          <p:cNvCxnSpPr/>
          <p:nvPr/>
        </p:nvCxnSpPr>
        <p:spPr>
          <a:xfrm flipH="1" flipV="1">
            <a:off x="2819400" y="3070225"/>
            <a:ext cx="419099" cy="4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028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m-KH" dirty="0" smtClean="0"/>
              <a:t>ការប្រៀបធៀបមួយ</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51385"/>
            <a:ext cx="4343400" cy="246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http://cache2.asset-cache.net/xc/148207665.jpg?v=1&amp;c=IWSAsset&amp;k=2&amp;d=B53F616F4B95E553BDDCE4B47CBE8EABABFCB7236C67E1522C38C15C4577CE00BCC685C059D636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2" y="1535259"/>
            <a:ext cx="3024188" cy="2016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Grp="1"/>
          </p:cNvGraphicFramePr>
          <p:nvPr>
            <p:extLst>
              <p:ext uri="{D42A27DB-BD31-4B8C-83A1-F6EECF244321}">
                <p14:modId xmlns:p14="http://schemas.microsoft.com/office/powerpoint/2010/main" val="1930751058"/>
              </p:ext>
            </p:extLst>
          </p:nvPr>
        </p:nvGraphicFramePr>
        <p:xfrm>
          <a:off x="4289425" y="2879872"/>
          <a:ext cx="4625975" cy="2301728"/>
        </p:xfrm>
        <a:graphic>
          <a:graphicData uri="http://schemas.openxmlformats.org/presentationml/2006/ole">
            <mc:AlternateContent xmlns:mc="http://schemas.openxmlformats.org/markup-compatibility/2006">
              <mc:Choice xmlns:v="urn:schemas-microsoft-com:vml" Requires="v">
                <p:oleObj spid="_x0000_s7185" r:id="rId6" imgW="8437595" imgH="5060119" progId="Excel.Chart.8">
                  <p:embed/>
                </p:oleObj>
              </mc:Choice>
              <mc:Fallback>
                <p:oleObj r:id="rId6" imgW="8437595" imgH="5060119" progId="Excel.Chart.8">
                  <p:embed/>
                  <p:pic>
                    <p:nvPicPr>
                      <p:cNvPr id="0" name="Content Placeholder 4"/>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9425" y="2879872"/>
                        <a:ext cx="4625975" cy="2301728"/>
                      </a:xfrm>
                      <a:prstGeom prst="rect">
                        <a:avLst/>
                      </a:prstGeom>
                      <a:noFill/>
                      <a:ln>
                        <a:noFill/>
                      </a:ln>
                    </p:spPr>
                  </p:pic>
                </p:oleObj>
              </mc:Fallback>
            </mc:AlternateContent>
          </a:graphicData>
        </a:graphic>
      </p:graphicFrame>
      <p:sp>
        <p:nvSpPr>
          <p:cNvPr id="5" name="TextBox 4"/>
          <p:cNvSpPr txBox="1"/>
          <p:nvPr/>
        </p:nvSpPr>
        <p:spPr>
          <a:xfrm>
            <a:off x="4876800" y="5410200"/>
            <a:ext cx="3886200" cy="1200329"/>
          </a:xfrm>
          <a:prstGeom prst="rect">
            <a:avLst/>
          </a:prstGeom>
          <a:noFill/>
        </p:spPr>
        <p:txBody>
          <a:bodyPr wrap="square" rtlCol="0">
            <a:spAutoFit/>
          </a:bodyPr>
          <a:lstStyle/>
          <a:p>
            <a:r>
              <a:rPr lang="km-KH" dirty="0" smtClean="0"/>
              <a:t>បុគ្គលិករដ្ឋះ​២០០០នាក់</a:t>
            </a:r>
          </a:p>
          <a:p>
            <a:r>
              <a:rPr lang="km-KH" dirty="0" smtClean="0"/>
              <a:t>បុគ្គលិកសង្គមស៊ីវិលះ៤០០០នាក់</a:t>
            </a:r>
            <a:endParaRPr lang="en-US" dirty="0" smtClean="0"/>
          </a:p>
          <a:p>
            <a:endParaRPr lang="en-US" dirty="0"/>
          </a:p>
          <a:p>
            <a:r>
              <a:rPr lang="km-KH" dirty="0" smtClean="0"/>
              <a:t>ប្រជាជនគោលដៅះ១០០០០០នាក់</a:t>
            </a:r>
            <a:endParaRPr lang="en-US" dirty="0"/>
          </a:p>
        </p:txBody>
      </p:sp>
      <p:sp>
        <p:nvSpPr>
          <p:cNvPr id="6" name="TextBox 5"/>
          <p:cNvSpPr txBox="1"/>
          <p:nvPr/>
        </p:nvSpPr>
        <p:spPr>
          <a:xfrm>
            <a:off x="5638800" y="1535259"/>
            <a:ext cx="2971800" cy="1200329"/>
          </a:xfrm>
          <a:prstGeom prst="rect">
            <a:avLst/>
          </a:prstGeom>
          <a:noFill/>
        </p:spPr>
        <p:txBody>
          <a:bodyPr wrap="square" rtlCol="0">
            <a:spAutoFit/>
          </a:bodyPr>
          <a:lstStyle/>
          <a:p>
            <a:r>
              <a:rPr lang="en-US" b="1" dirty="0" smtClean="0"/>
              <a:t>A dashboard is needed</a:t>
            </a:r>
          </a:p>
          <a:p>
            <a:pPr marL="342900" indent="-342900">
              <a:buFont typeface="+mj-lt"/>
              <a:buAutoNum type="arabicPeriod"/>
            </a:pPr>
            <a:r>
              <a:rPr lang="en-US" dirty="0" smtClean="0"/>
              <a:t>Financial</a:t>
            </a:r>
          </a:p>
          <a:p>
            <a:pPr marL="342900" indent="-342900">
              <a:buFont typeface="+mj-lt"/>
              <a:buAutoNum type="arabicPeriod"/>
            </a:pPr>
            <a:r>
              <a:rPr lang="en-US" dirty="0" smtClean="0"/>
              <a:t>Management</a:t>
            </a:r>
          </a:p>
          <a:p>
            <a:pPr marL="342900" indent="-342900">
              <a:buFont typeface="+mj-lt"/>
              <a:buAutoNum type="arabicPeriod"/>
            </a:pPr>
            <a:r>
              <a:rPr lang="en-US" dirty="0" smtClean="0"/>
              <a:t>Program </a:t>
            </a:r>
            <a:endParaRPr lang="en-US" dirty="0"/>
          </a:p>
        </p:txBody>
      </p:sp>
    </p:spTree>
    <p:extLst>
      <p:ext uri="{BB962C8B-B14F-4D97-AF65-F5344CB8AC3E}">
        <p14:creationId xmlns:p14="http://schemas.microsoft.com/office/powerpoint/2010/main" val="1946260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295398" y="1143000"/>
            <a:ext cx="6134102" cy="502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19" t="36100" r="51525" b="31950"/>
          <a:stretch/>
        </p:blipFill>
        <p:spPr bwMode="auto">
          <a:xfrm>
            <a:off x="2666999" y="2590800"/>
            <a:ext cx="3200401" cy="204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399" y="2813238"/>
            <a:ext cx="2285999" cy="369332"/>
          </a:xfrm>
          <a:prstGeom prst="rect">
            <a:avLst/>
          </a:prstGeom>
          <a:solidFill>
            <a:schemeClr val="accent1">
              <a:lumMod val="40000"/>
              <a:lumOff val="60000"/>
            </a:schemeClr>
          </a:solidFill>
        </p:spPr>
        <p:txBody>
          <a:bodyPr wrap="square" rtlCol="0">
            <a:spAutoFit/>
          </a:bodyPr>
          <a:lstStyle/>
          <a:p>
            <a:pPr algn="ctr"/>
            <a:r>
              <a:rPr lang="en-US" b="1" dirty="0" smtClean="0"/>
              <a:t>I- Financial  </a:t>
            </a:r>
          </a:p>
        </p:txBody>
      </p:sp>
      <p:sp>
        <p:nvSpPr>
          <p:cNvPr id="6" name="TextBox 5"/>
          <p:cNvSpPr txBox="1"/>
          <p:nvPr/>
        </p:nvSpPr>
        <p:spPr>
          <a:xfrm>
            <a:off x="2578099" y="825500"/>
            <a:ext cx="3429001" cy="369332"/>
          </a:xfrm>
          <a:prstGeom prst="rect">
            <a:avLst/>
          </a:prstGeom>
          <a:solidFill>
            <a:schemeClr val="accent1">
              <a:lumMod val="40000"/>
              <a:lumOff val="60000"/>
            </a:schemeClr>
          </a:solidFill>
        </p:spPr>
        <p:txBody>
          <a:bodyPr wrap="square" rtlCol="0">
            <a:spAutoFit/>
          </a:bodyPr>
          <a:lstStyle/>
          <a:p>
            <a:pPr algn="ctr"/>
            <a:r>
              <a:rPr lang="en-US" b="1" dirty="0" smtClean="0"/>
              <a:t>II- Management </a:t>
            </a:r>
          </a:p>
        </p:txBody>
      </p:sp>
      <p:sp>
        <p:nvSpPr>
          <p:cNvPr id="7" name="TextBox 6"/>
          <p:cNvSpPr txBox="1"/>
          <p:nvPr/>
        </p:nvSpPr>
        <p:spPr>
          <a:xfrm>
            <a:off x="5867400" y="2813238"/>
            <a:ext cx="3124200" cy="369332"/>
          </a:xfrm>
          <a:prstGeom prst="rect">
            <a:avLst/>
          </a:prstGeom>
          <a:solidFill>
            <a:schemeClr val="accent1">
              <a:lumMod val="40000"/>
              <a:lumOff val="60000"/>
            </a:schemeClr>
          </a:solidFill>
        </p:spPr>
        <p:txBody>
          <a:bodyPr wrap="square" rtlCol="0">
            <a:spAutoFit/>
          </a:bodyPr>
          <a:lstStyle/>
          <a:p>
            <a:pPr algn="ctr"/>
            <a:r>
              <a:rPr lang="en-US" b="1" dirty="0" smtClean="0"/>
              <a:t>III- Program</a:t>
            </a:r>
          </a:p>
        </p:txBody>
      </p:sp>
      <p:sp>
        <p:nvSpPr>
          <p:cNvPr id="10" name="Isosceles Triangle 9"/>
          <p:cNvSpPr/>
          <p:nvPr/>
        </p:nvSpPr>
        <p:spPr>
          <a:xfrm rot="2650691">
            <a:off x="1739899" y="1984572"/>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8164215">
            <a:off x="6567528" y="1933772"/>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18371">
            <a:off x="6373037" y="5242480"/>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9676594" flipV="1">
            <a:off x="1341892" y="4498515"/>
            <a:ext cx="381000" cy="3635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71800" y="5486400"/>
            <a:ext cx="2743200" cy="923330"/>
          </a:xfrm>
          <a:prstGeom prst="rect">
            <a:avLst/>
          </a:prstGeom>
          <a:solidFill>
            <a:srgbClr val="FFFF00"/>
          </a:solidFill>
        </p:spPr>
        <p:txBody>
          <a:bodyPr wrap="square" rtlCol="0">
            <a:spAutoFit/>
          </a:bodyPr>
          <a:lstStyle/>
          <a:p>
            <a:pPr algn="ctr"/>
            <a:r>
              <a:rPr lang="en-US" dirty="0" smtClean="0"/>
              <a:t>WHO ( WHAT GROUP) IS MAKING DECISION?</a:t>
            </a:r>
          </a:p>
          <a:p>
            <a:pPr algn="ctr"/>
            <a:endParaRPr lang="en-US" dirty="0"/>
          </a:p>
        </p:txBody>
      </p:sp>
    </p:spTree>
    <p:extLst>
      <p:ext uri="{BB962C8B-B14F-4D97-AF65-F5344CB8AC3E}">
        <p14:creationId xmlns:p14="http://schemas.microsoft.com/office/powerpoint/2010/main" val="29588041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295398" y="1143000"/>
            <a:ext cx="6134102" cy="502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normAutofit/>
          </a:bodyPr>
          <a:lstStyle/>
          <a:p>
            <a:r>
              <a:rPr lang="en-US" sz="3200" b="1" dirty="0" smtClean="0"/>
              <a:t>Grant Dashboard</a:t>
            </a:r>
            <a:r>
              <a:rPr lang="km-KH" sz="3200" b="1" dirty="0" smtClean="0"/>
              <a:t>​</a:t>
            </a:r>
            <a:r>
              <a:rPr lang="en-US" sz="3200" b="1" dirty="0" smtClean="0"/>
              <a:t> (GFATM)</a:t>
            </a:r>
            <a:endParaRPr lang="en-US" sz="3200" b="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19" t="36100" r="51525" b="31950"/>
          <a:stretch/>
        </p:blipFill>
        <p:spPr bwMode="auto">
          <a:xfrm>
            <a:off x="2666999" y="2590800"/>
            <a:ext cx="3200401" cy="204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399" y="2813238"/>
            <a:ext cx="2285999" cy="1200329"/>
          </a:xfrm>
          <a:prstGeom prst="rect">
            <a:avLst/>
          </a:prstGeom>
          <a:solidFill>
            <a:schemeClr val="accent1">
              <a:lumMod val="40000"/>
              <a:lumOff val="60000"/>
            </a:schemeClr>
          </a:solidFill>
        </p:spPr>
        <p:txBody>
          <a:bodyPr wrap="square" rtlCol="0">
            <a:spAutoFit/>
          </a:bodyPr>
          <a:lstStyle/>
          <a:p>
            <a:pPr algn="ctr"/>
            <a:r>
              <a:rPr lang="en-US" b="1" dirty="0" smtClean="0"/>
              <a:t>I- Financial  </a:t>
            </a:r>
          </a:p>
          <a:p>
            <a:pPr algn="ctr"/>
            <a:r>
              <a:rPr lang="en-US" dirty="0" smtClean="0"/>
              <a:t>Where is the money?</a:t>
            </a:r>
          </a:p>
          <a:p>
            <a:pPr algn="ctr"/>
            <a:endParaRPr lang="en-US" dirty="0"/>
          </a:p>
          <a:p>
            <a:pPr algn="ctr"/>
            <a:endParaRPr lang="en-US" dirty="0" smtClean="0"/>
          </a:p>
        </p:txBody>
      </p:sp>
      <p:sp>
        <p:nvSpPr>
          <p:cNvPr id="6" name="TextBox 5"/>
          <p:cNvSpPr txBox="1"/>
          <p:nvPr/>
        </p:nvSpPr>
        <p:spPr>
          <a:xfrm>
            <a:off x="2578099" y="825500"/>
            <a:ext cx="3429001" cy="1477328"/>
          </a:xfrm>
          <a:prstGeom prst="rect">
            <a:avLst/>
          </a:prstGeom>
          <a:solidFill>
            <a:schemeClr val="accent1">
              <a:lumMod val="40000"/>
              <a:lumOff val="60000"/>
            </a:schemeClr>
          </a:solidFill>
        </p:spPr>
        <p:txBody>
          <a:bodyPr wrap="square" rtlCol="0">
            <a:spAutoFit/>
          </a:bodyPr>
          <a:lstStyle/>
          <a:p>
            <a:pPr algn="ctr"/>
            <a:r>
              <a:rPr lang="en-US" b="1" dirty="0" smtClean="0"/>
              <a:t>II- Management </a:t>
            </a:r>
          </a:p>
          <a:p>
            <a:pPr marL="342900" indent="-342900">
              <a:buFont typeface="+mj-lt"/>
              <a:buAutoNum type="arabicPeriod"/>
            </a:pPr>
            <a:r>
              <a:rPr lang="en-US" dirty="0" smtClean="0"/>
              <a:t>Where are the drugs?</a:t>
            </a:r>
          </a:p>
          <a:p>
            <a:pPr marL="342900" indent="-342900">
              <a:buFont typeface="+mj-lt"/>
              <a:buAutoNum type="arabicPeriod"/>
            </a:pPr>
            <a:r>
              <a:rPr lang="en-US" dirty="0"/>
              <a:t>Are sub-recipients receiving resources and technical assistance as schedule?   </a:t>
            </a:r>
            <a:r>
              <a:rPr lang="en-US" dirty="0" smtClean="0"/>
              <a:t>  </a:t>
            </a:r>
            <a:endParaRPr lang="en-US" dirty="0"/>
          </a:p>
        </p:txBody>
      </p:sp>
      <p:sp>
        <p:nvSpPr>
          <p:cNvPr id="7" name="TextBox 6"/>
          <p:cNvSpPr txBox="1"/>
          <p:nvPr/>
        </p:nvSpPr>
        <p:spPr>
          <a:xfrm>
            <a:off x="5867400" y="2813238"/>
            <a:ext cx="3124200" cy="1754326"/>
          </a:xfrm>
          <a:prstGeom prst="rect">
            <a:avLst/>
          </a:prstGeom>
          <a:solidFill>
            <a:schemeClr val="accent1">
              <a:lumMod val="40000"/>
              <a:lumOff val="60000"/>
            </a:schemeClr>
          </a:solidFill>
        </p:spPr>
        <p:txBody>
          <a:bodyPr wrap="square" rtlCol="0">
            <a:spAutoFit/>
          </a:bodyPr>
          <a:lstStyle/>
          <a:p>
            <a:pPr algn="ctr"/>
            <a:r>
              <a:rPr lang="en-US" b="1" dirty="0" smtClean="0"/>
              <a:t>III- Program</a:t>
            </a:r>
          </a:p>
          <a:p>
            <a:pPr marL="342900" indent="-342900">
              <a:buFont typeface="+mj-lt"/>
              <a:buAutoNum type="arabicPeriod"/>
            </a:pPr>
            <a:r>
              <a:rPr lang="en-US" dirty="0"/>
              <a:t>Are activities implemented as  planned ? </a:t>
            </a:r>
          </a:p>
          <a:p>
            <a:pPr marL="342900" indent="-342900">
              <a:buFont typeface="+mj-lt"/>
              <a:buAutoNum type="arabicPeriod"/>
            </a:pPr>
            <a:r>
              <a:rPr lang="en-US" dirty="0"/>
              <a:t>Do the results match the performance goals ?  </a:t>
            </a:r>
          </a:p>
          <a:p>
            <a:pPr marL="342900" indent="-342900">
              <a:buFont typeface="+mj-lt"/>
              <a:buAutoNum type="arabicPeriod"/>
            </a:pPr>
            <a:endParaRPr lang="en-US"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398" y="4777303"/>
            <a:ext cx="3429001" cy="180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5029200"/>
            <a:ext cx="1981199" cy="646331"/>
          </a:xfrm>
          <a:prstGeom prst="rect">
            <a:avLst/>
          </a:prstGeom>
          <a:noFill/>
        </p:spPr>
        <p:txBody>
          <a:bodyPr wrap="square" rtlCol="0">
            <a:spAutoFit/>
          </a:bodyPr>
          <a:lstStyle/>
          <a:p>
            <a:r>
              <a:rPr lang="en-US" b="1" dirty="0" smtClean="0">
                <a:solidFill>
                  <a:srgbClr val="FF0000"/>
                </a:solidFill>
              </a:rPr>
              <a:t>Recommendations </a:t>
            </a:r>
          </a:p>
          <a:p>
            <a:r>
              <a:rPr lang="en-US" b="1" dirty="0" smtClean="0">
                <a:solidFill>
                  <a:srgbClr val="FF0000"/>
                </a:solidFill>
              </a:rPr>
              <a:t>Actions </a:t>
            </a:r>
            <a:endParaRPr lang="en-US" b="1" dirty="0">
              <a:solidFill>
                <a:srgbClr val="FF0000"/>
              </a:solidFill>
            </a:endParaRPr>
          </a:p>
        </p:txBody>
      </p:sp>
      <p:sp>
        <p:nvSpPr>
          <p:cNvPr id="10" name="Isosceles Triangle 9"/>
          <p:cNvSpPr/>
          <p:nvPr/>
        </p:nvSpPr>
        <p:spPr>
          <a:xfrm rot="2650691">
            <a:off x="1739899" y="1984572"/>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8164215">
            <a:off x="6567528" y="1933772"/>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18371">
            <a:off x="6373037" y="5242480"/>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9676594" flipV="1">
            <a:off x="1341892" y="4498515"/>
            <a:ext cx="381000" cy="3635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6961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8077200" cy="431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279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991" t="10194" r="29144" b="19180"/>
          <a:stretch/>
        </p:blipFill>
        <p:spPr bwMode="auto">
          <a:xfrm>
            <a:off x="69275" y="1154432"/>
            <a:ext cx="2667001" cy="180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812473" y="30445"/>
            <a:ext cx="6324600" cy="6827555"/>
          </a:xfrm>
          <a:solidFill>
            <a:srgbClr val="CCFF99"/>
          </a:solidFill>
        </p:spPr>
        <p:txBody>
          <a:bodyPr>
            <a:noAutofit/>
          </a:bodyPr>
          <a:lstStyle/>
          <a:p>
            <a:pPr marL="514350" lvl="0" indent="-514350">
              <a:buFont typeface="+mj-lt"/>
              <a:buAutoNum type="arabicPeriod"/>
            </a:pPr>
            <a:endParaRPr lang="en-US" sz="1550" b="1" dirty="0" smtClean="0"/>
          </a:p>
          <a:p>
            <a:pPr marL="514350" lvl="0" indent="-514350">
              <a:buFont typeface="+mj-lt"/>
              <a:buAutoNum type="arabicPeriod"/>
            </a:pPr>
            <a:r>
              <a:rPr lang="km-KH" sz="1550" b="1" dirty="0" smtClean="0">
                <a:solidFill>
                  <a:srgbClr val="FF0000"/>
                </a:solidFill>
              </a:rPr>
              <a:t>ពង្រឹងមគ្គុទ្ទេសភាពនិងការគ្រប់គ្រង</a:t>
            </a:r>
            <a:r>
              <a:rPr lang="en-US" sz="1550" b="1" dirty="0" smtClean="0">
                <a:solidFill>
                  <a:srgbClr val="FF0000"/>
                </a:solidFill>
              </a:rPr>
              <a:t>    (Leadership </a:t>
            </a:r>
            <a:r>
              <a:rPr lang="en-US" sz="1550" b="1" dirty="0">
                <a:solidFill>
                  <a:srgbClr val="FF0000"/>
                </a:solidFill>
              </a:rPr>
              <a:t>and </a:t>
            </a:r>
            <a:r>
              <a:rPr lang="en-US" sz="1550" b="1" dirty="0" smtClean="0">
                <a:solidFill>
                  <a:srgbClr val="FF0000"/>
                </a:solidFill>
              </a:rPr>
              <a:t>Management)</a:t>
            </a:r>
          </a:p>
          <a:p>
            <a:pPr lvl="0">
              <a:buFont typeface="+mj-lt"/>
              <a:buAutoNum type="arabicPeriod"/>
            </a:pPr>
            <a:endParaRPr lang="en-US" sz="1550" b="1" dirty="0">
              <a:solidFill>
                <a:srgbClr val="FF0000"/>
              </a:solidFill>
            </a:endParaRPr>
          </a:p>
          <a:p>
            <a:pPr marL="514350" lvl="0" indent="-514350">
              <a:buFont typeface="+mj-lt"/>
              <a:buAutoNum type="arabicPeriod"/>
            </a:pPr>
            <a:r>
              <a:rPr lang="km-KH" sz="1550" b="1" dirty="0" smtClean="0">
                <a:solidFill>
                  <a:srgbClr val="FF0000"/>
                </a:solidFill>
              </a:rPr>
              <a:t>វិនិយោគដោយភាពវៃឆ្លាត</a:t>
            </a:r>
            <a:r>
              <a:rPr lang="en-US" sz="1550" b="1" dirty="0" smtClean="0">
                <a:solidFill>
                  <a:srgbClr val="FF0000"/>
                </a:solidFill>
              </a:rPr>
              <a:t>   (SMART </a:t>
            </a:r>
            <a:r>
              <a:rPr lang="en-US" sz="1550" b="1" dirty="0">
                <a:solidFill>
                  <a:srgbClr val="FF0000"/>
                </a:solidFill>
              </a:rPr>
              <a:t>Investment  ( low cost </a:t>
            </a:r>
            <a:r>
              <a:rPr lang="en-US" sz="1550" b="1" dirty="0" smtClean="0">
                <a:solidFill>
                  <a:srgbClr val="FF0000"/>
                </a:solidFill>
              </a:rPr>
              <a:t>, high </a:t>
            </a:r>
            <a:r>
              <a:rPr lang="en-US" sz="1550" b="1" dirty="0">
                <a:solidFill>
                  <a:srgbClr val="FF0000"/>
                </a:solidFill>
              </a:rPr>
              <a:t>impact </a:t>
            </a:r>
            <a:r>
              <a:rPr lang="en-US" sz="1550" b="1" dirty="0" smtClean="0">
                <a:solidFill>
                  <a:srgbClr val="FF0000"/>
                </a:solidFill>
              </a:rPr>
              <a:t>)) </a:t>
            </a:r>
          </a:p>
          <a:p>
            <a:pPr lvl="0">
              <a:buFont typeface="+mj-lt"/>
              <a:buAutoNum type="arabicPeriod"/>
            </a:pPr>
            <a:endParaRPr lang="en-US" sz="1550" b="1" dirty="0">
              <a:solidFill>
                <a:srgbClr val="FF0000"/>
              </a:solidFill>
            </a:endParaRPr>
          </a:p>
          <a:p>
            <a:pPr marL="514350" lvl="0" indent="-514350">
              <a:buFont typeface="+mj-lt"/>
              <a:buAutoNum type="arabicPeriod"/>
            </a:pPr>
            <a:r>
              <a:rPr lang="km-KH" sz="1550" b="1" dirty="0" smtClean="0">
                <a:solidFill>
                  <a:srgbClr val="FF0000"/>
                </a:solidFill>
              </a:rPr>
              <a:t>ទិន្នន័យគឺជាអំណាច</a:t>
            </a:r>
            <a:r>
              <a:rPr lang="en-US" sz="1550" b="1" dirty="0" smtClean="0">
                <a:solidFill>
                  <a:srgbClr val="FF0000"/>
                </a:solidFill>
              </a:rPr>
              <a:t>   ( Data </a:t>
            </a:r>
            <a:r>
              <a:rPr lang="en-US" sz="1550" b="1" dirty="0">
                <a:solidFill>
                  <a:srgbClr val="FF0000"/>
                </a:solidFill>
              </a:rPr>
              <a:t>is </a:t>
            </a:r>
            <a:r>
              <a:rPr lang="en-US" sz="1550" b="1" dirty="0" smtClean="0">
                <a:solidFill>
                  <a:srgbClr val="FF0000"/>
                </a:solidFill>
              </a:rPr>
              <a:t>power)  </a:t>
            </a:r>
          </a:p>
          <a:p>
            <a:pPr lvl="0">
              <a:buFont typeface="+mj-lt"/>
              <a:buAutoNum type="arabicPeriod"/>
            </a:pPr>
            <a:endParaRPr lang="en-US" sz="1550" b="1" dirty="0">
              <a:solidFill>
                <a:srgbClr val="FF0000"/>
              </a:solidFill>
            </a:endParaRPr>
          </a:p>
          <a:p>
            <a:pPr marL="514350" lvl="0" indent="-514350">
              <a:buFont typeface="+mj-lt"/>
              <a:buAutoNum type="arabicPeriod"/>
            </a:pPr>
            <a:r>
              <a:rPr lang="km-KH" sz="1550" b="1" dirty="0" smtClean="0">
                <a:solidFill>
                  <a:srgbClr val="FF0000"/>
                </a:solidFill>
              </a:rPr>
              <a:t>រូបអ្នកនេះហើយគឺជាអ្នកដឹកនាំ</a:t>
            </a:r>
            <a:r>
              <a:rPr lang="en-US" sz="1550" b="1" dirty="0">
                <a:solidFill>
                  <a:srgbClr val="FF0000"/>
                </a:solidFill>
              </a:rPr>
              <a:t> </a:t>
            </a:r>
            <a:r>
              <a:rPr lang="en-US" sz="1550" b="1" dirty="0" smtClean="0">
                <a:solidFill>
                  <a:srgbClr val="FF0000"/>
                </a:solidFill>
              </a:rPr>
              <a:t>( You are </a:t>
            </a:r>
            <a:r>
              <a:rPr lang="en-US" sz="1550" b="1" dirty="0">
                <a:solidFill>
                  <a:srgbClr val="FF0000"/>
                </a:solidFill>
              </a:rPr>
              <a:t>the </a:t>
            </a:r>
            <a:r>
              <a:rPr lang="en-US" sz="1550" b="1" dirty="0" smtClean="0">
                <a:solidFill>
                  <a:srgbClr val="FF0000"/>
                </a:solidFill>
              </a:rPr>
              <a:t>leader)</a:t>
            </a:r>
            <a:endParaRPr lang="km-KH" sz="1550" b="1" dirty="0" smtClean="0">
              <a:solidFill>
                <a:srgbClr val="FF0000"/>
              </a:solidFill>
            </a:endParaRPr>
          </a:p>
          <a:p>
            <a:pPr lvl="0">
              <a:buFont typeface="+mj-lt"/>
              <a:buAutoNum type="arabicPeriod"/>
            </a:pPr>
            <a:endParaRPr lang="en-US" sz="1550" b="1" dirty="0"/>
          </a:p>
          <a:p>
            <a:pPr marL="514350" lvl="0" indent="-514350">
              <a:buFont typeface="+mj-lt"/>
              <a:buAutoNum type="arabicPeriod"/>
            </a:pPr>
            <a:r>
              <a:rPr lang="km-KH" sz="1550" b="1" dirty="0"/>
              <a:t>សូមទុកសហគមន៏ជាស្នូលនៃការឆ្លើយតប</a:t>
            </a:r>
            <a:r>
              <a:rPr lang="en-US" sz="1550" b="1" dirty="0"/>
              <a:t>   ( Community as the center of the response</a:t>
            </a:r>
            <a:r>
              <a:rPr lang="en-US" sz="1550" b="1" dirty="0" smtClean="0"/>
              <a:t>)</a:t>
            </a:r>
            <a:endParaRPr lang="km-KH" sz="1550" b="1" dirty="0" smtClean="0">
              <a:solidFill>
                <a:srgbClr val="FF0000"/>
              </a:solidFill>
            </a:endParaRPr>
          </a:p>
          <a:p>
            <a:pPr marL="514350" indent="-514350">
              <a:buFont typeface="+mj-lt"/>
              <a:buAutoNum type="arabicPeriod"/>
            </a:pPr>
            <a:r>
              <a:rPr lang="km-KH" sz="1550" b="1" dirty="0"/>
              <a:t>ឈប់ធ្វើដូចពីមុនទៀត។​ត្រូវធ្វើតាម</a:t>
            </a:r>
            <a:r>
              <a:rPr lang="km-KH" sz="1550" b="1" dirty="0">
                <a:latin typeface="Khmer OS System" pitchFamily="2" charset="0"/>
                <a:cs typeface="Khmer OS System" pitchFamily="2" charset="0"/>
              </a:rPr>
              <a:t>របកគំហើញថ្មី</a:t>
            </a:r>
            <a:r>
              <a:rPr lang="en-US" sz="1550" b="1" dirty="0"/>
              <a:t>Innovations ( Not business as usual  ;  Move  with the innovation) </a:t>
            </a:r>
            <a:endParaRPr lang="km-KH" sz="1550" b="1" dirty="0" smtClean="0"/>
          </a:p>
          <a:p>
            <a:pPr marL="514350" indent="-514350">
              <a:buFont typeface="+mj-lt"/>
              <a:buAutoNum type="arabicPeriod"/>
            </a:pPr>
            <a:endParaRPr lang="en-US" sz="1550" b="1" dirty="0" smtClean="0">
              <a:solidFill>
                <a:srgbClr val="FF0000"/>
              </a:solidFill>
            </a:endParaRPr>
          </a:p>
          <a:p>
            <a:pPr marL="514350" lvl="0" indent="-514350">
              <a:buFont typeface="+mj-lt"/>
              <a:buAutoNum type="arabicPeriod"/>
            </a:pPr>
            <a:r>
              <a:rPr lang="km-KH" sz="1550" b="1" dirty="0"/>
              <a:t>ជំរុញការស្វែងរកករណីថ្មីបង្កើនចំនួនអ្នកប្រើប្រាស់ឧសថប្រឆាំងមេរោគ​​​​​​​​​​​​</a:t>
            </a:r>
            <a:r>
              <a:rPr lang="en-US" sz="1550" b="1" dirty="0"/>
              <a:t> </a:t>
            </a:r>
            <a:r>
              <a:rPr lang="km-KH" sz="1550" b="1" dirty="0"/>
              <a:t>អេដស៏និងធ្វើអោយគាត់បន្តការព្យាបាលជាប់ជាប្រចាំ</a:t>
            </a:r>
            <a:r>
              <a:rPr lang="en-US" sz="1550" b="1" dirty="0"/>
              <a:t>  ( Accelerating case detection, maximizing ARV using , retain ARV users</a:t>
            </a:r>
            <a:r>
              <a:rPr lang="en-US" sz="1550" b="1" dirty="0" smtClean="0"/>
              <a:t>)</a:t>
            </a:r>
            <a:endParaRPr lang="km-KH" sz="1550" b="1" dirty="0" smtClean="0"/>
          </a:p>
          <a:p>
            <a:pPr marL="514350" indent="-514350">
              <a:buFont typeface="+mj-lt"/>
              <a:buAutoNum type="arabicPeriod"/>
            </a:pPr>
            <a:r>
              <a:rPr lang="km-KH" sz="1550" b="1" dirty="0"/>
              <a:t>ផ្តោតលើប្រជាជនចំណុចនិងទីតាំងយុទ្ធសាស្រ្ត</a:t>
            </a:r>
            <a:r>
              <a:rPr lang="en-US" sz="1550" b="1" dirty="0"/>
              <a:t>   ( Be focus on KAPs and geographic area </a:t>
            </a:r>
          </a:p>
          <a:p>
            <a:pPr lvl="0">
              <a:buFont typeface="+mj-lt"/>
              <a:buAutoNum type="arabicPeriod"/>
            </a:pPr>
            <a:endParaRPr lang="en-US" sz="1550" b="1" dirty="0"/>
          </a:p>
          <a:p>
            <a:pPr marL="514350" lvl="0" indent="-514350">
              <a:buFont typeface="+mj-lt"/>
              <a:buAutoNum type="arabicPeriod"/>
            </a:pPr>
            <a:r>
              <a:rPr lang="km-KH" sz="1550" b="1" dirty="0"/>
              <a:t>លុបបំបាត់ការរើសអើងនិងមាក់ងាយ</a:t>
            </a:r>
            <a:r>
              <a:rPr lang="en-US" sz="1550" b="1" dirty="0"/>
              <a:t>   (E </a:t>
            </a:r>
            <a:r>
              <a:rPr lang="en-US" sz="1550" b="1" dirty="0" err="1"/>
              <a:t>liminate</a:t>
            </a:r>
            <a:r>
              <a:rPr lang="en-US" sz="1550" b="1" dirty="0"/>
              <a:t> S&amp;D )</a:t>
            </a:r>
          </a:p>
          <a:p>
            <a:pPr lvl="0">
              <a:buFont typeface="+mj-lt"/>
              <a:buAutoNum type="arabicPeriod"/>
            </a:pPr>
            <a:endParaRPr lang="en-US" sz="1550" b="1" dirty="0"/>
          </a:p>
          <a:p>
            <a:endParaRPr lang="en-US" sz="1550" b="1" dirty="0"/>
          </a:p>
        </p:txBody>
      </p:sp>
      <p:sp>
        <p:nvSpPr>
          <p:cNvPr id="5" name="Rectangle 4"/>
          <p:cNvSpPr/>
          <p:nvPr/>
        </p:nvSpPr>
        <p:spPr>
          <a:xfrm>
            <a:off x="0" y="30445"/>
            <a:ext cx="2667001" cy="923330"/>
          </a:xfrm>
          <a:prstGeom prst="rect">
            <a:avLst/>
          </a:prstGeom>
        </p:spPr>
        <p:txBody>
          <a:bodyPr wrap="square">
            <a:spAutoFit/>
          </a:bodyPr>
          <a:lstStyle/>
          <a:p>
            <a:pPr algn="ctr"/>
            <a:r>
              <a:rPr lang="km-KH" b="1" dirty="0" smtClean="0">
                <a:solidFill>
                  <a:schemeClr val="accent4">
                    <a:lumMod val="75000"/>
                  </a:schemeClr>
                </a:solidFill>
              </a:rPr>
              <a:t>សារគន្លឹះ៩​</a:t>
            </a:r>
            <a:endParaRPr lang="en-US" b="1" dirty="0" smtClean="0">
              <a:solidFill>
                <a:schemeClr val="accent4">
                  <a:lumMod val="75000"/>
                </a:schemeClr>
              </a:solidFill>
            </a:endParaRPr>
          </a:p>
          <a:p>
            <a:pPr algn="ctr"/>
            <a:r>
              <a:rPr lang="km-KH" b="1" dirty="0" smtClean="0">
                <a:solidFill>
                  <a:schemeClr val="accent4">
                    <a:lumMod val="75000"/>
                  </a:schemeClr>
                </a:solidFill>
              </a:rPr>
              <a:t>​</a:t>
            </a:r>
            <a:r>
              <a:rPr lang="en-US" b="1" dirty="0" smtClean="0">
                <a:solidFill>
                  <a:schemeClr val="accent4">
                    <a:lumMod val="75000"/>
                  </a:schemeClr>
                </a:solidFill>
              </a:rPr>
              <a:t> 9 </a:t>
            </a:r>
            <a:r>
              <a:rPr lang="km-KH" b="1" dirty="0" smtClean="0">
                <a:solidFill>
                  <a:schemeClr val="accent4">
                    <a:lumMod val="75000"/>
                  </a:schemeClr>
                </a:solidFill>
              </a:rPr>
              <a:t>​</a:t>
            </a:r>
            <a:r>
              <a:rPr lang="en-US" b="1" dirty="0" smtClean="0">
                <a:solidFill>
                  <a:schemeClr val="accent4">
                    <a:lumMod val="75000"/>
                  </a:schemeClr>
                </a:solidFill>
              </a:rPr>
              <a:t>Key messages of Leadership Forum</a:t>
            </a:r>
            <a:r>
              <a:rPr lang="en-US" sz="1200" b="1" dirty="0" smtClean="0">
                <a:solidFill>
                  <a:schemeClr val="accent4">
                    <a:lumMod val="75000"/>
                  </a:schemeClr>
                </a:solidFill>
              </a:rPr>
              <a:t> </a:t>
            </a:r>
            <a:endParaRPr lang="en-US" b="1" dirty="0">
              <a:solidFill>
                <a:schemeClr val="accent4">
                  <a:lumMod val="75000"/>
                </a:schemeClr>
              </a:solidFill>
            </a:endParaRPr>
          </a:p>
        </p:txBody>
      </p:sp>
      <p:sp>
        <p:nvSpPr>
          <p:cNvPr id="7" name="TextBox 6"/>
          <p:cNvSpPr txBox="1"/>
          <p:nvPr/>
        </p:nvSpPr>
        <p:spPr>
          <a:xfrm>
            <a:off x="69276" y="2971800"/>
            <a:ext cx="2667000" cy="3354765"/>
          </a:xfrm>
          <a:prstGeom prst="rect">
            <a:avLst/>
          </a:prstGeom>
          <a:solidFill>
            <a:schemeClr val="accent4">
              <a:lumMod val="20000"/>
              <a:lumOff val="80000"/>
            </a:schemeClr>
          </a:solidFill>
        </p:spPr>
        <p:txBody>
          <a:bodyPr wrap="square" rtlCol="0">
            <a:spAutoFit/>
          </a:bodyPr>
          <a:lstStyle/>
          <a:p>
            <a:pPr algn="ctr"/>
            <a:endParaRPr lang="en-US" b="1" dirty="0" smtClean="0"/>
          </a:p>
          <a:p>
            <a:pPr algn="ctr"/>
            <a:r>
              <a:rPr lang="km-KH" b="1" dirty="0" smtClean="0"/>
              <a:t>ប៉ុន្តែគួរអោយសោក​​</a:t>
            </a:r>
            <a:r>
              <a:rPr lang="en-US" b="1" dirty="0" smtClean="0"/>
              <a:t>              </a:t>
            </a:r>
            <a:r>
              <a:rPr lang="km-KH" b="1" dirty="0" smtClean="0"/>
              <a:t>ស្តាយមានគ្នាយើងមួយចំនួនបានសំរាន្តលង់លក់នៅលើចង្កូត</a:t>
            </a:r>
            <a:endParaRPr lang="en-US" b="1" dirty="0" smtClean="0"/>
          </a:p>
          <a:p>
            <a:pPr algn="ctr"/>
            <a:endParaRPr lang="km-KH" dirty="0" smtClean="0"/>
          </a:p>
          <a:p>
            <a:pPr algn="ctr"/>
            <a:r>
              <a:rPr lang="en-US" dirty="0" smtClean="0"/>
              <a:t>But unfortunately, some of us have fallen asleep at the wheel</a:t>
            </a:r>
            <a:endParaRPr lang="km-KH" dirty="0" smtClean="0"/>
          </a:p>
          <a:p>
            <a:pPr algn="ctr"/>
            <a:endParaRPr lang="km-KH" dirty="0"/>
          </a:p>
          <a:p>
            <a:pPr algn="ctr"/>
            <a:r>
              <a:rPr lang="en-US" sz="1600" dirty="0" err="1" smtClean="0"/>
              <a:t>Khun</a:t>
            </a:r>
            <a:r>
              <a:rPr lang="en-US" sz="1600" dirty="0" smtClean="0"/>
              <a:t> </a:t>
            </a:r>
            <a:r>
              <a:rPr lang="en-US" sz="1600" dirty="0" err="1" smtClean="0"/>
              <a:t>Mechai</a:t>
            </a:r>
            <a:r>
              <a:rPr lang="en-US" sz="1600" dirty="0" smtClean="0"/>
              <a:t> </a:t>
            </a:r>
            <a:r>
              <a:rPr lang="en-US" sz="1600" dirty="0" err="1" smtClean="0"/>
              <a:t>Viravaidya</a:t>
            </a:r>
            <a:r>
              <a:rPr lang="en-US" sz="1600" dirty="0" smtClean="0"/>
              <a:t> </a:t>
            </a:r>
          </a:p>
          <a:p>
            <a:pPr algn="ctr"/>
            <a:r>
              <a:rPr lang="en-US" sz="1600" dirty="0" smtClean="0"/>
              <a:t>President of PDA</a:t>
            </a:r>
            <a:endParaRPr lang="en-US" sz="1600" dirty="0"/>
          </a:p>
        </p:txBody>
      </p:sp>
    </p:spTree>
    <p:extLst>
      <p:ext uri="{BB962C8B-B14F-4D97-AF65-F5344CB8AC3E}">
        <p14:creationId xmlns:p14="http://schemas.microsoft.com/office/powerpoint/2010/main" val="4104543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2598738" y="258763"/>
            <a:ext cx="2071687" cy="3500437"/>
          </a:xfrm>
          <a:prstGeom prst="rect">
            <a:avLst/>
          </a:prstGeom>
          <a:gradFill rotWithShape="0">
            <a:gsLst>
              <a:gs pos="0">
                <a:srgbClr val="4C4C4C"/>
              </a:gs>
              <a:gs pos="100000">
                <a:srgbClr val="FFFFFF"/>
              </a:gs>
            </a:gsLst>
            <a:lin ang="5400000" scaled="1"/>
          </a:gradFill>
          <a:ln>
            <a:noFill/>
          </a:ln>
          <a:extLst/>
        </p:spPr>
        <p:txBody>
          <a:bodyPr lIns="0" tIns="0" rIns="0" bIns="0"/>
          <a:lstStyle/>
          <a:p>
            <a:pPr algn="ctr" defTabSz="642938">
              <a:defRPr/>
            </a:pPr>
            <a:endParaRPr lang="en-US" sz="2800">
              <a:solidFill>
                <a:srgbClr val="FFFFFF"/>
              </a:solidFill>
              <a:effectLst>
                <a:outerShdw blurRad="38100" dist="38100" dir="2700000" algn="tl">
                  <a:srgbClr val="000000"/>
                </a:outerShdw>
              </a:effectLst>
              <a:latin typeface="Gill Sans" pitchFamily="-84" charset="0"/>
              <a:ea typeface="MS PGothic" pitchFamily="34" charset="-128"/>
              <a:sym typeface="Gill Sans" pitchFamily="-84" charset="0"/>
            </a:endParaRPr>
          </a:p>
          <a:p>
            <a:pPr algn="ctr" defTabSz="642938">
              <a:defRPr/>
            </a:pPr>
            <a:r>
              <a:rPr lang="en-US" sz="2800">
                <a:solidFill>
                  <a:srgbClr val="FFFFFF"/>
                </a:solidFill>
                <a:effectLst>
                  <a:outerShdw blurRad="38100" dist="38100" dir="2700000" algn="tl">
                    <a:srgbClr val="000000"/>
                  </a:outerShdw>
                </a:effectLst>
                <a:latin typeface="Gill Sans" pitchFamily="-84" charset="0"/>
                <a:ea typeface="MS PGothic" pitchFamily="34" charset="-128"/>
                <a:sym typeface="Gill Sans" pitchFamily="-84" charset="0"/>
              </a:rPr>
              <a:t>Boosted COPCT Response</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3597275"/>
            <a:ext cx="5741987"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6" name="Rectangle 3"/>
          <p:cNvSpPr>
            <a:spLocks/>
          </p:cNvSpPr>
          <p:nvPr/>
        </p:nvSpPr>
        <p:spPr bwMode="auto">
          <a:xfrm>
            <a:off x="5562600" y="625475"/>
            <a:ext cx="24463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latin typeface="Gill Sans" pitchFamily="-84" charset="0"/>
                <a:ea typeface="ＭＳ Ｐゴシック" pitchFamily="34" charset="-128"/>
                <a:sym typeface="Gill Sans" pitchFamily="-84" charset="0"/>
              </a:rPr>
              <a:t>Injecting DUs </a:t>
            </a:r>
          </a:p>
        </p:txBody>
      </p:sp>
      <p:sp>
        <p:nvSpPr>
          <p:cNvPr id="18437" name="Rectangle 4"/>
          <p:cNvSpPr>
            <a:spLocks/>
          </p:cNvSpPr>
          <p:nvPr/>
        </p:nvSpPr>
        <p:spPr bwMode="auto">
          <a:xfrm>
            <a:off x="5562600" y="204788"/>
            <a:ext cx="274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latin typeface="Gill Sans" pitchFamily="-84" charset="0"/>
                <a:ea typeface="ＭＳ Ｐゴシック" pitchFamily="34" charset="-128"/>
                <a:sym typeface="Gill Sans" pitchFamily="-84" charset="0"/>
              </a:rPr>
              <a:t>Injecting plus sex work</a:t>
            </a:r>
          </a:p>
        </p:txBody>
      </p:sp>
      <p:sp>
        <p:nvSpPr>
          <p:cNvPr id="18438" name="Rectangle 5"/>
          <p:cNvSpPr>
            <a:spLocks/>
          </p:cNvSpPr>
          <p:nvPr/>
        </p:nvSpPr>
        <p:spPr bwMode="auto">
          <a:xfrm>
            <a:off x="5562600" y="1044575"/>
            <a:ext cx="26812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latin typeface="Gill Sans" pitchFamily="-84" charset="0"/>
                <a:ea typeface="ＭＳ Ｐゴシック" pitchFamily="34" charset="-128"/>
                <a:sym typeface="Gill Sans" pitchFamily="-84" charset="0"/>
              </a:rPr>
              <a:t>Male/TG sex workers</a:t>
            </a:r>
          </a:p>
        </p:txBody>
      </p:sp>
      <p:sp>
        <p:nvSpPr>
          <p:cNvPr id="18439" name="Rectangle 6"/>
          <p:cNvSpPr>
            <a:spLocks/>
          </p:cNvSpPr>
          <p:nvPr/>
        </p:nvSpPr>
        <p:spPr bwMode="auto">
          <a:xfrm>
            <a:off x="5562600" y="1465263"/>
            <a:ext cx="26812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latin typeface="Gill Sans" pitchFamily="-84" charset="0"/>
                <a:ea typeface="ＭＳ Ｐゴシック" pitchFamily="34" charset="-128"/>
                <a:sym typeface="Gill Sans" pitchFamily="-84" charset="0"/>
              </a:rPr>
              <a:t>MSM </a:t>
            </a:r>
            <a:r>
              <a:rPr lang="ja-JP" altLang="en-US" sz="2100">
                <a:ea typeface="ＭＳ Ｐゴシック" pitchFamily="34" charset="-128"/>
                <a:sym typeface="Gill Sans" pitchFamily="-84" charset="0"/>
              </a:rPr>
              <a:t>‘</a:t>
            </a:r>
            <a:r>
              <a:rPr lang="en-US" altLang="ja-JP" sz="2100">
                <a:latin typeface="Gill Sans" pitchFamily="-84" charset="0"/>
                <a:ea typeface="ＭＳ Ｐゴシック" pitchFamily="34" charset="-128"/>
                <a:sym typeface="Gill Sans" pitchFamily="-84" charset="0"/>
              </a:rPr>
              <a:t>pleasure circuit</a:t>
            </a:r>
            <a:r>
              <a:rPr lang="ja-JP" altLang="en-US" sz="2100">
                <a:ea typeface="ＭＳ Ｐゴシック" pitchFamily="34" charset="-128"/>
                <a:sym typeface="Gill Sans" pitchFamily="-84" charset="0"/>
              </a:rPr>
              <a:t>’</a:t>
            </a:r>
            <a:endParaRPr lang="en-US" sz="2100">
              <a:latin typeface="Gill Sans" pitchFamily="-84" charset="0"/>
              <a:ea typeface="ＭＳ Ｐゴシック" pitchFamily="34" charset="-128"/>
              <a:sym typeface="Gill Sans" pitchFamily="-84" charset="0"/>
            </a:endParaRPr>
          </a:p>
        </p:txBody>
      </p:sp>
      <p:sp>
        <p:nvSpPr>
          <p:cNvPr id="18440" name="Rectangle 7"/>
          <p:cNvSpPr>
            <a:spLocks/>
          </p:cNvSpPr>
          <p:nvPr/>
        </p:nvSpPr>
        <p:spPr bwMode="auto">
          <a:xfrm>
            <a:off x="5562600" y="1884363"/>
            <a:ext cx="274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latin typeface="Gill Sans" pitchFamily="-84" charset="0"/>
                <a:ea typeface="ＭＳ Ｐゴシック" pitchFamily="34" charset="-128"/>
                <a:sym typeface="Gill Sans" pitchFamily="-84" charset="0"/>
              </a:rPr>
              <a:t>Non injecting DU EW</a:t>
            </a:r>
          </a:p>
        </p:txBody>
      </p:sp>
      <p:sp>
        <p:nvSpPr>
          <p:cNvPr id="18441" name="Rectangle 8"/>
          <p:cNvSpPr>
            <a:spLocks/>
          </p:cNvSpPr>
          <p:nvPr/>
        </p:nvSpPr>
        <p:spPr bwMode="auto">
          <a:xfrm>
            <a:off x="5562600" y="2303463"/>
            <a:ext cx="274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ja-JP" altLang="en-US" sz="2100">
                <a:solidFill>
                  <a:srgbClr val="666666"/>
                </a:solidFill>
                <a:ea typeface="ＭＳ Ｐゴシック" pitchFamily="34" charset="-128"/>
                <a:sym typeface="Gill Sans" pitchFamily="-84" charset="0"/>
              </a:rPr>
              <a:t>‘</a:t>
            </a:r>
            <a:r>
              <a:rPr lang="en-US" altLang="ja-JP" sz="2100">
                <a:solidFill>
                  <a:srgbClr val="666666"/>
                </a:solidFill>
                <a:latin typeface="Gill Sans" pitchFamily="-84" charset="0"/>
                <a:ea typeface="ＭＳ Ｐゴシック" pitchFamily="34" charset="-128"/>
                <a:sym typeface="Gill Sans" pitchFamily="-84" charset="0"/>
              </a:rPr>
              <a:t>Massage</a:t>
            </a:r>
            <a:r>
              <a:rPr lang="ja-JP" altLang="en-US" sz="2100">
                <a:solidFill>
                  <a:srgbClr val="666666"/>
                </a:solidFill>
                <a:ea typeface="ＭＳ Ｐゴシック" pitchFamily="34" charset="-128"/>
                <a:sym typeface="Gill Sans" pitchFamily="-84" charset="0"/>
              </a:rPr>
              <a:t>’</a:t>
            </a:r>
            <a:r>
              <a:rPr lang="en-US" altLang="ja-JP" sz="2100">
                <a:solidFill>
                  <a:srgbClr val="666666"/>
                </a:solidFill>
                <a:latin typeface="Gill Sans" pitchFamily="-84" charset="0"/>
                <a:ea typeface="ＭＳ Ｐゴシック" pitchFamily="34" charset="-128"/>
                <a:sym typeface="Gill Sans" pitchFamily="-84" charset="0"/>
              </a:rPr>
              <a:t> </a:t>
            </a:r>
            <a:endParaRPr lang="en-US" sz="2100">
              <a:solidFill>
                <a:srgbClr val="666666"/>
              </a:solidFill>
              <a:latin typeface="Gill Sans" pitchFamily="-84" charset="0"/>
              <a:ea typeface="ＭＳ Ｐゴシック" pitchFamily="34" charset="-128"/>
              <a:sym typeface="Gill Sans" pitchFamily="-84" charset="0"/>
            </a:endParaRPr>
          </a:p>
        </p:txBody>
      </p:sp>
      <p:sp>
        <p:nvSpPr>
          <p:cNvPr id="18442" name="Rectangle 9"/>
          <p:cNvSpPr>
            <a:spLocks/>
          </p:cNvSpPr>
          <p:nvPr/>
        </p:nvSpPr>
        <p:spPr bwMode="auto">
          <a:xfrm>
            <a:off x="5562600" y="2724150"/>
            <a:ext cx="274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solidFill>
                  <a:srgbClr val="666666"/>
                </a:solidFill>
                <a:latin typeface="Gill Sans" pitchFamily="-84" charset="0"/>
                <a:ea typeface="ＭＳ Ｐゴシック" pitchFamily="34" charset="-128"/>
                <a:sym typeface="Gill Sans" pitchFamily="-84" charset="0"/>
              </a:rPr>
              <a:t>KTV</a:t>
            </a:r>
          </a:p>
        </p:txBody>
      </p:sp>
      <p:sp>
        <p:nvSpPr>
          <p:cNvPr id="18443" name="Rectangle 10"/>
          <p:cNvSpPr>
            <a:spLocks/>
          </p:cNvSpPr>
          <p:nvPr/>
        </p:nvSpPr>
        <p:spPr bwMode="auto">
          <a:xfrm>
            <a:off x="5562600" y="3143250"/>
            <a:ext cx="274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solidFill>
                  <a:srgbClr val="666666"/>
                </a:solidFill>
                <a:latin typeface="Gill Sans" pitchFamily="-84" charset="0"/>
                <a:ea typeface="ＭＳ Ｐゴシック" pitchFamily="34" charset="-128"/>
                <a:sym typeface="Gill Sans" pitchFamily="-84" charset="0"/>
              </a:rPr>
              <a:t>Beer promoters</a:t>
            </a:r>
          </a:p>
        </p:txBody>
      </p:sp>
      <p:sp>
        <p:nvSpPr>
          <p:cNvPr id="18444" name="Rectangle 11"/>
          <p:cNvSpPr>
            <a:spLocks/>
          </p:cNvSpPr>
          <p:nvPr/>
        </p:nvSpPr>
        <p:spPr bwMode="auto">
          <a:xfrm rot="5405444">
            <a:off x="8189913" y="962025"/>
            <a:ext cx="65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r>
              <a:rPr lang="en-US" sz="3000">
                <a:latin typeface="Gill Sans" pitchFamily="-84" charset="0"/>
                <a:ea typeface="ＭＳ Ｐゴシック" pitchFamily="34" charset="-128"/>
                <a:sym typeface="Gill Sans" pitchFamily="-84" charset="0"/>
              </a:rPr>
              <a:t>All</a:t>
            </a:r>
          </a:p>
        </p:txBody>
      </p:sp>
      <p:sp>
        <p:nvSpPr>
          <p:cNvPr id="18445" name="Rectangle 12"/>
          <p:cNvSpPr>
            <a:spLocks/>
          </p:cNvSpPr>
          <p:nvPr/>
        </p:nvSpPr>
        <p:spPr bwMode="auto">
          <a:xfrm rot="5405444">
            <a:off x="7805737" y="2644776"/>
            <a:ext cx="14192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r>
              <a:rPr lang="en-US" sz="3000">
                <a:solidFill>
                  <a:srgbClr val="666666"/>
                </a:solidFill>
                <a:latin typeface="Gill Sans" pitchFamily="-84" charset="0"/>
                <a:ea typeface="ＭＳ Ｐゴシック" pitchFamily="34" charset="-128"/>
                <a:sym typeface="Gill Sans" pitchFamily="-84" charset="0"/>
              </a:rPr>
              <a:t>Some</a:t>
            </a:r>
          </a:p>
        </p:txBody>
      </p:sp>
      <p:sp>
        <p:nvSpPr>
          <p:cNvPr id="18446" name="Rectangle 13"/>
          <p:cNvSpPr>
            <a:spLocks/>
          </p:cNvSpPr>
          <p:nvPr/>
        </p:nvSpPr>
        <p:spPr bwMode="auto">
          <a:xfrm rot="5405444">
            <a:off x="8153401" y="3714750"/>
            <a:ext cx="72231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r>
              <a:rPr lang="en-US" sz="3000">
                <a:solidFill>
                  <a:srgbClr val="B3B3B3"/>
                </a:solidFill>
                <a:latin typeface="Gill Sans" pitchFamily="-84" charset="0"/>
                <a:ea typeface="ＭＳ Ｐゴシック" pitchFamily="34" charset="-128"/>
                <a:sym typeface="Gill Sans" pitchFamily="-84" charset="0"/>
              </a:rPr>
              <a:t>Few</a:t>
            </a:r>
          </a:p>
        </p:txBody>
      </p:sp>
      <p:sp>
        <p:nvSpPr>
          <p:cNvPr id="18447" name="Rectangle 14"/>
          <p:cNvSpPr>
            <a:spLocks/>
          </p:cNvSpPr>
          <p:nvPr/>
        </p:nvSpPr>
        <p:spPr bwMode="auto">
          <a:xfrm>
            <a:off x="5562600" y="3562350"/>
            <a:ext cx="274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solidFill>
                  <a:srgbClr val="B3B3B3"/>
                </a:solidFill>
                <a:latin typeface="Gill Sans" pitchFamily="-84" charset="0"/>
                <a:ea typeface="ＭＳ Ｐゴシック" pitchFamily="34" charset="-128"/>
                <a:sym typeface="Gill Sans" pitchFamily="-84" charset="0"/>
              </a:rPr>
              <a:t>...</a:t>
            </a:r>
          </a:p>
        </p:txBody>
      </p:sp>
      <p:sp>
        <p:nvSpPr>
          <p:cNvPr id="18448" name="Line 15"/>
          <p:cNvSpPr>
            <a:spLocks noChangeShapeType="1"/>
          </p:cNvSpPr>
          <p:nvPr/>
        </p:nvSpPr>
        <p:spPr bwMode="auto">
          <a:xfrm>
            <a:off x="4803775" y="419100"/>
            <a:ext cx="638175" cy="0"/>
          </a:xfrm>
          <a:prstGeom prst="line">
            <a:avLst/>
          </a:prstGeom>
          <a:noFill/>
          <a:ln w="127000">
            <a:solidFill>
              <a:schemeClr val="tx1"/>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49" name="Line 16"/>
          <p:cNvSpPr>
            <a:spLocks noChangeShapeType="1"/>
          </p:cNvSpPr>
          <p:nvPr/>
        </p:nvSpPr>
        <p:spPr bwMode="auto">
          <a:xfrm rot="10800000" flipH="1">
            <a:off x="4875213" y="847725"/>
            <a:ext cx="561975" cy="22225"/>
          </a:xfrm>
          <a:prstGeom prst="line">
            <a:avLst/>
          </a:prstGeom>
          <a:noFill/>
          <a:ln w="101600">
            <a:solidFill>
              <a:schemeClr val="tx1"/>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0" name="Line 17"/>
          <p:cNvSpPr>
            <a:spLocks noChangeShapeType="1"/>
          </p:cNvSpPr>
          <p:nvPr/>
        </p:nvSpPr>
        <p:spPr bwMode="auto">
          <a:xfrm rot="10800000" flipH="1">
            <a:off x="4875213" y="1266825"/>
            <a:ext cx="561975" cy="12700"/>
          </a:xfrm>
          <a:prstGeom prst="line">
            <a:avLst/>
          </a:prstGeom>
          <a:noFill/>
          <a:ln w="101600">
            <a:solidFill>
              <a:schemeClr val="tx1"/>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1" name="Line 18"/>
          <p:cNvSpPr>
            <a:spLocks noChangeShapeType="1"/>
          </p:cNvSpPr>
          <p:nvPr/>
        </p:nvSpPr>
        <p:spPr bwMode="auto">
          <a:xfrm rot="10800000" flipH="1">
            <a:off x="4867275" y="1687513"/>
            <a:ext cx="565150" cy="15875"/>
          </a:xfrm>
          <a:prstGeom prst="line">
            <a:avLst/>
          </a:prstGeom>
          <a:noFill/>
          <a:ln w="101600">
            <a:solidFill>
              <a:schemeClr val="tx1"/>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2" name="Line 19"/>
          <p:cNvSpPr>
            <a:spLocks noChangeShapeType="1"/>
          </p:cNvSpPr>
          <p:nvPr/>
        </p:nvSpPr>
        <p:spPr bwMode="auto">
          <a:xfrm>
            <a:off x="4956175" y="2527300"/>
            <a:ext cx="479425" cy="0"/>
          </a:xfrm>
          <a:prstGeom prst="line">
            <a:avLst/>
          </a:prstGeom>
          <a:noFill/>
          <a:ln w="76200">
            <a:solidFill>
              <a:srgbClr val="999999"/>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3" name="Line 20"/>
          <p:cNvSpPr>
            <a:spLocks noChangeShapeType="1"/>
          </p:cNvSpPr>
          <p:nvPr/>
        </p:nvSpPr>
        <p:spPr bwMode="auto">
          <a:xfrm>
            <a:off x="4956175" y="2946400"/>
            <a:ext cx="479425" cy="0"/>
          </a:xfrm>
          <a:prstGeom prst="line">
            <a:avLst/>
          </a:prstGeom>
          <a:noFill/>
          <a:ln w="76200">
            <a:solidFill>
              <a:srgbClr val="999999"/>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4" name="Line 21"/>
          <p:cNvSpPr>
            <a:spLocks noChangeShapeType="1"/>
          </p:cNvSpPr>
          <p:nvPr/>
        </p:nvSpPr>
        <p:spPr bwMode="auto">
          <a:xfrm>
            <a:off x="4956175" y="3348038"/>
            <a:ext cx="479425" cy="0"/>
          </a:xfrm>
          <a:prstGeom prst="line">
            <a:avLst/>
          </a:prstGeom>
          <a:noFill/>
          <a:ln w="76200">
            <a:solidFill>
              <a:srgbClr val="999999"/>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5" name="Rectangle 22"/>
          <p:cNvSpPr>
            <a:spLocks/>
          </p:cNvSpPr>
          <p:nvPr/>
        </p:nvSpPr>
        <p:spPr bwMode="auto">
          <a:xfrm>
            <a:off x="5562600" y="3983038"/>
            <a:ext cx="274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642938"/>
            <a:r>
              <a:rPr lang="en-US" sz="2100">
                <a:solidFill>
                  <a:srgbClr val="B3B3B3"/>
                </a:solidFill>
                <a:latin typeface="Gill Sans" pitchFamily="-84" charset="0"/>
                <a:ea typeface="ＭＳ Ｐゴシック" pitchFamily="34" charset="-128"/>
                <a:sym typeface="Gill Sans" pitchFamily="-84" charset="0"/>
              </a:rPr>
              <a:t>Casino workers</a:t>
            </a:r>
          </a:p>
        </p:txBody>
      </p:sp>
      <p:sp>
        <p:nvSpPr>
          <p:cNvPr id="18456" name="Rectangle 23"/>
          <p:cNvSpPr>
            <a:spLocks/>
          </p:cNvSpPr>
          <p:nvPr/>
        </p:nvSpPr>
        <p:spPr bwMode="auto">
          <a:xfrm>
            <a:off x="117475" y="874713"/>
            <a:ext cx="2446338"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r>
              <a:rPr lang="en-US" sz="3000">
                <a:solidFill>
                  <a:srgbClr val="808080"/>
                </a:solidFill>
                <a:latin typeface="Gill Sans" pitchFamily="-84" charset="0"/>
                <a:ea typeface="ＭＳ Ｐゴシック" pitchFamily="34" charset="-128"/>
                <a:sym typeface="Gill Sans" pitchFamily="-84" charset="0"/>
              </a:rPr>
              <a:t>Sharper epidemiological targeting: reaching those at highest risk</a:t>
            </a:r>
          </a:p>
        </p:txBody>
      </p:sp>
      <p:sp>
        <p:nvSpPr>
          <p:cNvPr id="18457" name="Line 24"/>
          <p:cNvSpPr>
            <a:spLocks noChangeShapeType="1"/>
          </p:cNvSpPr>
          <p:nvPr/>
        </p:nvSpPr>
        <p:spPr bwMode="auto">
          <a:xfrm rot="10800000">
            <a:off x="3875088" y="2112963"/>
            <a:ext cx="0" cy="1566862"/>
          </a:xfrm>
          <a:prstGeom prst="line">
            <a:avLst/>
          </a:prstGeom>
          <a:noFill/>
          <a:ln w="76200">
            <a:solidFill>
              <a:srgbClr val="4C4C4C"/>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8" name="Line 25"/>
          <p:cNvSpPr>
            <a:spLocks noChangeShapeType="1"/>
          </p:cNvSpPr>
          <p:nvPr/>
        </p:nvSpPr>
        <p:spPr bwMode="auto">
          <a:xfrm rot="10800000">
            <a:off x="3268663" y="2108200"/>
            <a:ext cx="0" cy="2473325"/>
          </a:xfrm>
          <a:prstGeom prst="line">
            <a:avLst/>
          </a:prstGeom>
          <a:noFill/>
          <a:ln w="76200">
            <a:solidFill>
              <a:srgbClr val="4C4C4C"/>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459" name="Line 26"/>
          <p:cNvSpPr>
            <a:spLocks noChangeShapeType="1"/>
          </p:cNvSpPr>
          <p:nvPr/>
        </p:nvSpPr>
        <p:spPr bwMode="auto">
          <a:xfrm rot="10800000" flipH="1">
            <a:off x="4875213" y="2098675"/>
            <a:ext cx="566737" cy="15875"/>
          </a:xfrm>
          <a:prstGeom prst="line">
            <a:avLst/>
          </a:prstGeom>
          <a:noFill/>
          <a:ln w="101600">
            <a:solidFill>
              <a:schemeClr val="tx1"/>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345373806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Trends in Health Financing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4159354"/>
              </p:ext>
            </p:extLst>
          </p:nvPr>
        </p:nvGraphicFramePr>
        <p:xfrm>
          <a:off x="228600" y="1219200"/>
          <a:ext cx="8763000" cy="5249007"/>
        </p:xfrm>
        <a:graphic>
          <a:graphicData uri="http://schemas.openxmlformats.org/drawingml/2006/table">
            <a:tbl>
              <a:tblPr>
                <a:tableStyleId>{5C22544A-7EE6-4342-B048-85BDC9FD1C3A}</a:tableStyleId>
              </a:tblPr>
              <a:tblGrid>
                <a:gridCol w="6181045"/>
                <a:gridCol w="1330098"/>
                <a:gridCol w="1251857"/>
              </a:tblGrid>
              <a:tr h="520881">
                <a:tc>
                  <a:txBody>
                    <a:bodyPr/>
                    <a:lstStyle/>
                    <a:p>
                      <a:pPr algn="l" fontAlgn="b"/>
                      <a:r>
                        <a:rPr lang="en-US" sz="2000" u="none" strike="noStrike" dirty="0">
                          <a:effectLst/>
                        </a:rPr>
                        <a:t>Health Financing Indicators </a:t>
                      </a:r>
                      <a:endParaRPr lang="en-US" sz="2000" b="0" i="0" u="none" strike="noStrike" dirty="0">
                        <a:solidFill>
                          <a:srgbClr val="000000"/>
                        </a:solidFill>
                        <a:effectLst/>
                        <a:latin typeface="Calibri"/>
                      </a:endParaRPr>
                    </a:p>
                  </a:txBody>
                  <a:tcPr marL="9525" marR="9525" marT="9525" marB="0" anchor="b">
                    <a:solidFill>
                      <a:schemeClr val="accent5">
                        <a:lumMod val="60000"/>
                        <a:lumOff val="40000"/>
                      </a:schemeClr>
                    </a:solidFill>
                  </a:tcPr>
                </a:tc>
                <a:tc>
                  <a:txBody>
                    <a:bodyPr/>
                    <a:lstStyle/>
                    <a:p>
                      <a:pPr algn="l" fontAlgn="b"/>
                      <a:r>
                        <a:rPr lang="en-US" sz="2000" u="none" strike="noStrike" dirty="0">
                          <a:effectLst/>
                        </a:rPr>
                        <a:t>In 2008</a:t>
                      </a:r>
                      <a:endParaRPr lang="en-US" sz="2000" b="0" i="0" u="none" strike="noStrike" dirty="0">
                        <a:solidFill>
                          <a:srgbClr val="000000"/>
                        </a:solidFill>
                        <a:effectLst/>
                        <a:latin typeface="Calibri"/>
                      </a:endParaRPr>
                    </a:p>
                  </a:txBody>
                  <a:tcPr marL="9525" marR="9525" marT="9525" marB="0" anchor="b">
                    <a:solidFill>
                      <a:schemeClr val="accent5">
                        <a:lumMod val="60000"/>
                        <a:lumOff val="40000"/>
                      </a:schemeClr>
                    </a:solidFill>
                  </a:tcPr>
                </a:tc>
                <a:tc>
                  <a:txBody>
                    <a:bodyPr/>
                    <a:lstStyle/>
                    <a:p>
                      <a:pPr algn="l" fontAlgn="b"/>
                      <a:r>
                        <a:rPr lang="en-US" sz="2000" u="none" strike="noStrike" dirty="0">
                          <a:effectLst/>
                        </a:rPr>
                        <a:t>in 2012</a:t>
                      </a:r>
                      <a:endParaRPr lang="en-US" sz="2000" b="0" i="0" u="none" strike="noStrike" dirty="0">
                        <a:solidFill>
                          <a:srgbClr val="000000"/>
                        </a:solidFill>
                        <a:effectLst/>
                        <a:latin typeface="Calibri"/>
                      </a:endParaRPr>
                    </a:p>
                  </a:txBody>
                  <a:tcPr marL="9525" marR="9525" marT="9525" marB="0" anchor="b">
                    <a:solidFill>
                      <a:schemeClr val="accent5">
                        <a:lumMod val="60000"/>
                        <a:lumOff val="40000"/>
                      </a:schemeClr>
                    </a:solidFill>
                  </a:tcPr>
                </a:tc>
              </a:tr>
              <a:tr h="301562">
                <a:tc>
                  <a:txBody>
                    <a:bodyPr/>
                    <a:lstStyle/>
                    <a:p>
                      <a:pPr algn="l" fontAlgn="b"/>
                      <a:r>
                        <a:rPr lang="en-US" sz="2000" u="none" strike="noStrike">
                          <a:effectLst/>
                        </a:rPr>
                        <a:t>Total Health expenditure (THE) ( US$ M)</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564</a:t>
                      </a:r>
                      <a:endParaRPr lang="en-US"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a:effectLst/>
                        </a:rPr>
                        <a:t>763</a:t>
                      </a:r>
                      <a:endParaRPr lang="en-US" sz="2000" b="0" i="0" u="none" strike="noStrike">
                        <a:solidFill>
                          <a:srgbClr val="000000"/>
                        </a:solidFill>
                        <a:effectLst/>
                        <a:latin typeface="Calibri"/>
                      </a:endParaRPr>
                    </a:p>
                  </a:txBody>
                  <a:tcPr marL="9525" marR="9525" marT="9525" marB="0" anchor="b"/>
                </a:tc>
              </a:tr>
              <a:tr h="307794">
                <a:tc>
                  <a:txBody>
                    <a:bodyPr/>
                    <a:lstStyle/>
                    <a:p>
                      <a:pPr algn="l" fontAlgn="b"/>
                      <a:r>
                        <a:rPr lang="en-US" sz="2000" u="none" strike="noStrike">
                          <a:effectLst/>
                        </a:rPr>
                        <a:t>General government Health expenditure ( GGHE) ( US$ M)</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105</a:t>
                      </a:r>
                      <a:endParaRPr lang="en-US"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a:effectLst/>
                        </a:rPr>
                        <a:t>187</a:t>
                      </a:r>
                      <a:endParaRPr lang="en-US" sz="2000" b="0" i="0" u="none" strike="noStrike">
                        <a:solidFill>
                          <a:srgbClr val="000000"/>
                        </a:solidFill>
                        <a:effectLst/>
                        <a:latin typeface="Calibri"/>
                      </a:endParaRPr>
                    </a:p>
                  </a:txBody>
                  <a:tcPr marL="9525" marR="9525" marT="9525" marB="0" anchor="b"/>
                </a:tc>
              </a:tr>
              <a:tr h="301562">
                <a:tc>
                  <a:txBody>
                    <a:bodyPr/>
                    <a:lstStyle/>
                    <a:p>
                      <a:pPr algn="l" fontAlgn="b"/>
                      <a:r>
                        <a:rPr lang="en-US" sz="2000" u="none" strike="noStrike">
                          <a:effectLst/>
                        </a:rPr>
                        <a:t>External expenditure on health ( US$ M)</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111</a:t>
                      </a:r>
                      <a:endParaRPr lang="en-US"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a:effectLst/>
                        </a:rPr>
                        <a:t>117</a:t>
                      </a:r>
                      <a:endParaRPr lang="en-US" sz="2000" b="0" i="0" u="none" strike="noStrike" dirty="0">
                        <a:solidFill>
                          <a:srgbClr val="000000"/>
                        </a:solidFill>
                        <a:effectLst/>
                        <a:latin typeface="Calibri"/>
                      </a:endParaRPr>
                    </a:p>
                  </a:txBody>
                  <a:tcPr marL="9525" marR="9525" marT="9525" marB="0" anchor="b"/>
                </a:tc>
              </a:tr>
              <a:tr h="301562">
                <a:tc>
                  <a:txBody>
                    <a:bodyPr/>
                    <a:lstStyle/>
                    <a:p>
                      <a:pPr algn="l" fontAlgn="b"/>
                      <a:r>
                        <a:rPr lang="en-US" sz="2000" u="none" strike="noStrike">
                          <a:effectLst/>
                        </a:rPr>
                        <a:t>Total health expenditure per capita</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41</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52</a:t>
                      </a:r>
                      <a:endParaRPr lang="en-US" sz="2000" b="0" i="0" u="none" strike="noStrike" dirty="0">
                        <a:solidFill>
                          <a:srgbClr val="000000"/>
                        </a:solidFill>
                        <a:effectLst/>
                        <a:latin typeface="Calibri"/>
                      </a:endParaRPr>
                    </a:p>
                  </a:txBody>
                  <a:tcPr marL="9525" marR="9525" marT="9525" marB="0" anchor="b"/>
                </a:tc>
              </a:tr>
              <a:tr h="301562">
                <a:tc>
                  <a:txBody>
                    <a:bodyPr/>
                    <a:lstStyle/>
                    <a:p>
                      <a:pPr algn="l" fontAlgn="b"/>
                      <a:r>
                        <a:rPr lang="en-US" sz="2000" u="none" strike="noStrike">
                          <a:effectLst/>
                        </a:rPr>
                        <a:t>Total health expenditure as % of GDP</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5.5</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5.4</a:t>
                      </a:r>
                      <a:endParaRPr lang="en-US" sz="2000" b="0" i="0" u="none" strike="noStrike" dirty="0">
                        <a:solidFill>
                          <a:srgbClr val="000000"/>
                        </a:solidFill>
                        <a:effectLst/>
                        <a:latin typeface="Calibri"/>
                      </a:endParaRPr>
                    </a:p>
                  </a:txBody>
                  <a:tcPr marL="9525" marR="9525" marT="9525" marB="0" anchor="b"/>
                </a:tc>
              </a:tr>
              <a:tr h="593986">
                <a:tc>
                  <a:txBody>
                    <a:bodyPr/>
                    <a:lstStyle/>
                    <a:p>
                      <a:pPr algn="l" fontAlgn="b"/>
                      <a:r>
                        <a:rPr lang="en-US" sz="2000" u="none" strike="noStrike">
                          <a:effectLst/>
                        </a:rPr>
                        <a:t>General government Health expenditure ( GGHE) as % of THE </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19</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24.5</a:t>
                      </a:r>
                      <a:endParaRPr lang="en-US" sz="2000" b="0" i="0" u="none" strike="noStrike" dirty="0">
                        <a:solidFill>
                          <a:srgbClr val="000000"/>
                        </a:solidFill>
                        <a:effectLst/>
                        <a:latin typeface="Calibri"/>
                      </a:endParaRPr>
                    </a:p>
                  </a:txBody>
                  <a:tcPr marL="9525" marR="9525" marT="9525" marB="0" anchor="b"/>
                </a:tc>
              </a:tr>
              <a:tr h="301562">
                <a:tc>
                  <a:txBody>
                    <a:bodyPr/>
                    <a:lstStyle/>
                    <a:p>
                      <a:pPr algn="l" fontAlgn="b"/>
                      <a:r>
                        <a:rPr lang="en-US" sz="2000" u="none" strike="noStrike">
                          <a:effectLst/>
                        </a:rPr>
                        <a:t>External expenditure on health as % of THE</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19.7</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15.3</a:t>
                      </a:r>
                      <a:endParaRPr lang="en-US" sz="2000" b="0" i="0" u="none" strike="noStrike" dirty="0">
                        <a:solidFill>
                          <a:srgbClr val="000000"/>
                        </a:solidFill>
                        <a:effectLst/>
                        <a:latin typeface="Calibri"/>
                      </a:endParaRPr>
                    </a:p>
                  </a:txBody>
                  <a:tcPr marL="9525" marR="9525" marT="9525" marB="0" anchor="b"/>
                </a:tc>
              </a:tr>
              <a:tr h="426692">
                <a:tc>
                  <a:txBody>
                    <a:bodyPr/>
                    <a:lstStyle/>
                    <a:p>
                      <a:pPr algn="l" fontAlgn="b"/>
                      <a:r>
                        <a:rPr lang="en-US" sz="2000" u="none" strike="noStrike">
                          <a:effectLst/>
                        </a:rPr>
                        <a:t>Out of pocket expenditure on health as of % of THE</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61.5</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60.2</a:t>
                      </a:r>
                      <a:endParaRPr lang="en-US" sz="2000" b="0" i="0" u="none" strike="noStrike" dirty="0">
                        <a:solidFill>
                          <a:srgbClr val="000000"/>
                        </a:solidFill>
                        <a:effectLst/>
                        <a:latin typeface="Calibri"/>
                      </a:endParaRPr>
                    </a:p>
                  </a:txBody>
                  <a:tcPr marL="9525" marR="9525" marT="9525" marB="0" anchor="b"/>
                </a:tc>
              </a:tr>
              <a:tr h="301562">
                <a:tc>
                  <a:txBody>
                    <a:bodyPr/>
                    <a:lstStyle/>
                    <a:p>
                      <a:pPr algn="l" fontAlgn="b"/>
                      <a:r>
                        <a:rPr lang="en-US" sz="2000" u="none" strike="noStrike">
                          <a:effectLst/>
                        </a:rPr>
                        <a:t>Total HIV and AIDS expenditure ( US$M)</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51.8</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50.9</a:t>
                      </a:r>
                      <a:endParaRPr lang="en-US" sz="2000" b="0" i="0" u="none" strike="noStrike" dirty="0">
                        <a:solidFill>
                          <a:srgbClr val="000000"/>
                        </a:solidFill>
                        <a:effectLst/>
                        <a:latin typeface="Calibri"/>
                      </a:endParaRPr>
                    </a:p>
                  </a:txBody>
                  <a:tcPr marL="9525" marR="9525" marT="9525" marB="0" anchor="b"/>
                </a:tc>
              </a:tr>
              <a:tr h="301562">
                <a:tc>
                  <a:txBody>
                    <a:bodyPr/>
                    <a:lstStyle/>
                    <a:p>
                      <a:pPr algn="l" fontAlgn="b"/>
                      <a:r>
                        <a:rPr lang="en-US" sz="2000" u="none" strike="noStrike">
                          <a:effectLst/>
                        </a:rPr>
                        <a:t>Total HIV and AIDS expenditure as % of THE</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9.2</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6.7</a:t>
                      </a:r>
                      <a:endParaRPr lang="en-US" sz="2000" b="0" i="0" u="none" strike="noStrike" dirty="0">
                        <a:solidFill>
                          <a:srgbClr val="000000"/>
                        </a:solidFill>
                        <a:effectLst/>
                        <a:latin typeface="Calibri"/>
                      </a:endParaRPr>
                    </a:p>
                  </a:txBody>
                  <a:tcPr marL="9525" marR="9525" marT="9525" marB="0" anchor="b"/>
                </a:tc>
              </a:tr>
              <a:tr h="426692">
                <a:tc>
                  <a:txBody>
                    <a:bodyPr/>
                    <a:lstStyle/>
                    <a:p>
                      <a:pPr algn="l" fontAlgn="b"/>
                      <a:r>
                        <a:rPr lang="en-US" sz="2000" u="none" strike="noStrike">
                          <a:effectLst/>
                        </a:rPr>
                        <a:t>Government HIV and AIDS expenditure as % of GGHE</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5</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3</a:t>
                      </a:r>
                      <a:endParaRPr lang="en-US" sz="2000" b="0" i="0" u="none" strike="noStrike" dirty="0">
                        <a:solidFill>
                          <a:srgbClr val="000000"/>
                        </a:solidFill>
                        <a:effectLst/>
                        <a:latin typeface="Calibri"/>
                      </a:endParaRPr>
                    </a:p>
                  </a:txBody>
                  <a:tcPr marL="9525" marR="9525" marT="9525" marB="0" anchor="b"/>
                </a:tc>
              </a:tr>
              <a:tr h="301562">
                <a:tc>
                  <a:txBody>
                    <a:bodyPr/>
                    <a:lstStyle/>
                    <a:p>
                      <a:pPr algn="l" fontAlgn="b"/>
                      <a:r>
                        <a:rPr lang="en-US" sz="2000" u="none" strike="noStrike">
                          <a:effectLst/>
                        </a:rPr>
                        <a:t> </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 </a:t>
                      </a:r>
                      <a:endParaRPr lang="en-US"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 </a:t>
                      </a:r>
                      <a:endParaRPr lang="en-US" sz="2000" b="0" i="0" u="none" strike="noStrike" dirty="0">
                        <a:solidFill>
                          <a:srgbClr val="000000"/>
                        </a:solidFill>
                        <a:effectLst/>
                        <a:latin typeface="Calibri"/>
                      </a:endParaRPr>
                    </a:p>
                  </a:txBody>
                  <a:tcPr marL="9525" marR="9525" marT="9525" marB="0" anchor="b"/>
                </a:tc>
              </a:tr>
              <a:tr h="426692">
                <a:tc>
                  <a:txBody>
                    <a:bodyPr/>
                    <a:lstStyle/>
                    <a:p>
                      <a:pPr algn="l" fontAlgn="b"/>
                      <a:r>
                        <a:rPr lang="en-US" sz="1600" u="none" strike="noStrike" dirty="0">
                          <a:effectLst/>
                        </a:rPr>
                        <a:t>Source : Health Financing report 2012, </a:t>
                      </a:r>
                      <a:r>
                        <a:rPr lang="en-US" sz="1600" u="none" strike="noStrike" dirty="0" err="1">
                          <a:effectLst/>
                        </a:rPr>
                        <a:t>MoH</a:t>
                      </a:r>
                      <a:r>
                        <a:rPr lang="en-US" sz="1600" u="none" strike="noStrike" dirty="0">
                          <a:effectLst/>
                        </a:rPr>
                        <a:t> , NASA IV, 2013</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7344263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Sector Review</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Urgent need to prepare a resource needs and </a:t>
            </a:r>
            <a:r>
              <a:rPr lang="en-US" dirty="0" err="1" smtClean="0"/>
              <a:t>mobilisation</a:t>
            </a:r>
            <a:r>
              <a:rPr lang="en-US" dirty="0" smtClean="0"/>
              <a:t> plan for sustained funding for essential HIV and AIDS services until 2020</a:t>
            </a:r>
          </a:p>
          <a:p>
            <a:pPr lvl="1"/>
            <a:r>
              <a:rPr lang="en-US" dirty="0" smtClean="0"/>
              <a:t>Sustain donor funding at adequate levels , increase domestic funding through diverse mechanisms as part of gradual integration of the HIV Program in broader Health system</a:t>
            </a:r>
          </a:p>
          <a:p>
            <a:pPr lvl="1"/>
            <a:r>
              <a:rPr lang="en-US" dirty="0" smtClean="0"/>
              <a:t>In the shift towards more domestic funding, continuum of key </a:t>
            </a:r>
            <a:r>
              <a:rPr lang="en-US" dirty="0" err="1" smtClean="0"/>
              <a:t>prevention,care</a:t>
            </a:r>
            <a:r>
              <a:rPr lang="en-US" dirty="0" smtClean="0"/>
              <a:t> and treatment program needs to be </a:t>
            </a:r>
            <a:r>
              <a:rPr lang="en-US" dirty="0" err="1" smtClean="0"/>
              <a:t>mainted</a:t>
            </a:r>
            <a:r>
              <a:rPr lang="en-US" dirty="0" smtClean="0"/>
              <a:t> </a:t>
            </a:r>
          </a:p>
          <a:p>
            <a:pPr lvl="1"/>
            <a:r>
              <a:rPr lang="en-US" dirty="0" smtClean="0"/>
              <a:t>Increase value for money to allocate resources to the most effective programs and improve service delivery and management efficiencies</a:t>
            </a:r>
          </a:p>
          <a:p>
            <a:pPr marL="457200" lvl="1" indent="0">
              <a:buNone/>
            </a:pPr>
            <a:endParaRPr lang="en-US" dirty="0" smtClean="0"/>
          </a:p>
          <a:p>
            <a:r>
              <a:rPr lang="en-US" sz="3100" dirty="0"/>
              <a:t>Agreement on mechanism to increase domestic funding as a contribution of supply  ( e.g. ARVs, Condoms)  and demand side ( e.g.  inclusions of ART, STI services in </a:t>
            </a:r>
            <a:r>
              <a:rPr lang="en-US" sz="3100" dirty="0" err="1"/>
              <a:t>socal</a:t>
            </a:r>
            <a:r>
              <a:rPr lang="en-US" sz="3100" dirty="0"/>
              <a:t> health protection schemes)  financing under the new health financing policy </a:t>
            </a:r>
          </a:p>
        </p:txBody>
      </p:sp>
    </p:spTree>
    <p:extLst>
      <p:ext uri="{BB962C8B-B14F-4D97-AF65-F5344CB8AC3E}">
        <p14:creationId xmlns:p14="http://schemas.microsoft.com/office/powerpoint/2010/main" val="26558451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in the coming two years</a:t>
            </a:r>
            <a:endParaRPr lang="en-US" dirty="0"/>
          </a:p>
        </p:txBody>
      </p:sp>
      <p:sp>
        <p:nvSpPr>
          <p:cNvPr id="3" name="Content Placeholder 2"/>
          <p:cNvSpPr>
            <a:spLocks noGrp="1"/>
          </p:cNvSpPr>
          <p:nvPr>
            <p:ph idx="1"/>
          </p:nvPr>
        </p:nvSpPr>
        <p:spPr>
          <a:xfrm>
            <a:off x="533400" y="1219200"/>
            <a:ext cx="8229600" cy="4525963"/>
          </a:xfrm>
        </p:spPr>
        <p:txBody>
          <a:bodyPr>
            <a:normAutofit lnSpcReduction="10000"/>
          </a:bodyPr>
          <a:lstStyle/>
          <a:p>
            <a:r>
              <a:rPr lang="en-US" sz="2000" dirty="0" smtClean="0"/>
              <a:t>Expand and use evidence at central and provincial levels for priority settings and to inform the multi-year plan, systematically </a:t>
            </a:r>
            <a:r>
              <a:rPr lang="en-US" sz="2000" dirty="0" err="1" smtClean="0"/>
              <a:t>evaltuate</a:t>
            </a:r>
            <a:r>
              <a:rPr lang="en-US" sz="2000" dirty="0" smtClean="0"/>
              <a:t> program</a:t>
            </a:r>
          </a:p>
          <a:p>
            <a:pPr lvl="1"/>
            <a:r>
              <a:rPr lang="en-US" sz="1800" dirty="0" smtClean="0"/>
              <a:t>Ongoing/ complete NASA IV, budgeting for GF HIV/SSF grant phase 2 costing ,Cambodia 3.0</a:t>
            </a:r>
          </a:p>
          <a:p>
            <a:pPr lvl="1"/>
            <a:r>
              <a:rPr lang="en-US" sz="1800" dirty="0" smtClean="0"/>
              <a:t>To be developed effectiveness and efficiency assessment , unit costs and resources need estimates</a:t>
            </a:r>
          </a:p>
          <a:p>
            <a:r>
              <a:rPr lang="en-US" sz="2400" dirty="0"/>
              <a:t>Develop a multi-Year resources needs and </a:t>
            </a:r>
            <a:r>
              <a:rPr lang="en-US" sz="2400" dirty="0" err="1"/>
              <a:t>mobliisation</a:t>
            </a:r>
            <a:r>
              <a:rPr lang="en-US" sz="2400" dirty="0"/>
              <a:t> plan to advocate  and work with development partners, MOH, MOEF, other non health </a:t>
            </a:r>
            <a:r>
              <a:rPr lang="en-US" sz="2400" dirty="0" err="1"/>
              <a:t>Ministreis</a:t>
            </a:r>
            <a:r>
              <a:rPr lang="en-US" sz="2400" dirty="0"/>
              <a:t>, and other programs</a:t>
            </a:r>
          </a:p>
          <a:p>
            <a:r>
              <a:rPr lang="en-US" sz="2400" dirty="0"/>
              <a:t>Engage with MOH to contribute to the development and </a:t>
            </a:r>
            <a:r>
              <a:rPr lang="en-US" sz="2400" dirty="0" err="1"/>
              <a:t>implmentation</a:t>
            </a:r>
            <a:r>
              <a:rPr lang="en-US" sz="2400" dirty="0"/>
              <a:t> of Cambodia  </a:t>
            </a:r>
            <a:r>
              <a:rPr lang="en-US" sz="2400" dirty="0" err="1"/>
              <a:t>Healht</a:t>
            </a:r>
            <a:r>
              <a:rPr lang="en-US" sz="2400" dirty="0"/>
              <a:t> strategic Plan from 2016 onwards and Cambodia Health Financing Policy </a:t>
            </a:r>
          </a:p>
          <a:p>
            <a:endParaRPr lang="en-US" sz="2400" dirty="0"/>
          </a:p>
        </p:txBody>
      </p:sp>
    </p:spTree>
    <p:extLst>
      <p:ext uri="{BB962C8B-B14F-4D97-AF65-F5344CB8AC3E}">
        <p14:creationId xmlns:p14="http://schemas.microsoft.com/office/powerpoint/2010/main" val="19995347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87585"/>
            <a:ext cx="7010400" cy="599421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152400"/>
            <a:ext cx="8229600" cy="1143000"/>
          </a:xfrm>
        </p:spPr>
        <p:txBody>
          <a:bodyPr>
            <a:normAutofit/>
          </a:bodyPr>
          <a:lstStyle/>
          <a:p>
            <a:r>
              <a:rPr lang="en-US" sz="3200" dirty="0" smtClean="0"/>
              <a:t>Are we on a secure road “Getting to Zero ?” </a:t>
            </a:r>
            <a:endParaRPr lang="en-US" sz="3200"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32283" y="1600200"/>
            <a:ext cx="2667000" cy="19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383" y="3771234"/>
            <a:ext cx="2945806" cy="221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2006600" y="787585"/>
            <a:ext cx="0" cy="5967299"/>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2106"/>
          <a:stretch/>
        </p:blipFill>
        <p:spPr bwMode="auto">
          <a:xfrm rot="5400000">
            <a:off x="-1930310" y="3022692"/>
            <a:ext cx="5994215" cy="15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1683" y="1600200"/>
            <a:ext cx="2706517" cy="201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7467600" y="2438400"/>
            <a:ext cx="13716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5482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AIDS Spending Category</a:t>
            </a:r>
            <a:br>
              <a:rPr lang="en-US" dirty="0" smtClean="0"/>
            </a:br>
            <a:r>
              <a:rPr lang="en-US" dirty="0" smtClean="0"/>
              <a:t>Asia and Pacific and Cambodia  </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08914284"/>
              </p:ext>
            </p:extLst>
          </p:nvPr>
        </p:nvGraphicFramePr>
        <p:xfrm>
          <a:off x="609600" y="1524000"/>
          <a:ext cx="8229600"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p:cNvSpPr/>
          <p:nvPr/>
        </p:nvSpPr>
        <p:spPr>
          <a:xfrm>
            <a:off x="4495800" y="1905000"/>
            <a:ext cx="838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010400" y="1981200"/>
            <a:ext cx="838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708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24200"/>
            <a:ext cx="8229600" cy="1143000"/>
          </a:xfrm>
        </p:spPr>
        <p:txBody>
          <a:bodyPr>
            <a:normAutofit fontScale="90000"/>
          </a:bodyPr>
          <a:lstStyle/>
          <a:p>
            <a:r>
              <a:rPr lang="en-US" dirty="0" smtClean="0"/>
              <a:t>Managing HIV and AIDS Response in 2014-2015</a:t>
            </a:r>
            <a:endParaRPr lang="en-US" dirty="0"/>
          </a:p>
        </p:txBody>
      </p:sp>
    </p:spTree>
    <p:extLst>
      <p:ext uri="{BB962C8B-B14F-4D97-AF65-F5344CB8AC3E}">
        <p14:creationId xmlns:p14="http://schemas.microsoft.com/office/powerpoint/2010/main" val="16857528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439400" cy="1143000"/>
          </a:xfrm>
        </p:spPr>
        <p:txBody>
          <a:bodyPr>
            <a:noAutofit/>
          </a:bodyPr>
          <a:lstStyle/>
          <a:p>
            <a:r>
              <a:rPr lang="en-US" sz="2400" dirty="0" smtClean="0">
                <a:cs typeface="+mn-cs"/>
              </a:rPr>
              <a:t>Is there any innovative structure to replace it ? </a:t>
            </a:r>
            <a:endParaRPr lang="en-US" sz="2400" dirty="0">
              <a:cs typeface="+mn-cs"/>
            </a:endParaRPr>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949" r="5760" b="2243"/>
          <a:stretch/>
        </p:blipFill>
        <p:spPr bwMode="auto">
          <a:xfrm>
            <a:off x="457200" y="1143000"/>
            <a:ext cx="8534400" cy="4572000"/>
          </a:xfrm>
          <a:prstGeom prst="rect">
            <a:avLst/>
          </a:prstGeom>
          <a:noFill/>
          <a:ln>
            <a:noFill/>
          </a:ln>
          <a:effectLst>
            <a:outerShdw dist="28398" dir="3806097"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6700" y="5965686"/>
            <a:ext cx="8724900" cy="707886"/>
          </a:xfrm>
          <a:prstGeom prst="rect">
            <a:avLst/>
          </a:prstGeom>
          <a:solidFill>
            <a:srgbClr val="FFFF00"/>
          </a:solidFill>
          <a:scene3d>
            <a:camera prst="orthographicFront"/>
            <a:lightRig rig="threePt" dir="t"/>
          </a:scene3d>
          <a:sp3d>
            <a:bevelT w="114300" prst="artDeco"/>
          </a:sp3d>
        </p:spPr>
        <p:txBody>
          <a:bodyPr wrap="square" rtlCol="0">
            <a:spAutoFit/>
          </a:bodyPr>
          <a:lstStyle/>
          <a:p>
            <a:pPr algn="ctr"/>
            <a:r>
              <a:rPr lang="en-US" sz="2000" dirty="0" smtClean="0"/>
              <a:t>Cambodia’s </a:t>
            </a:r>
            <a:r>
              <a:rPr lang="en-US" sz="2000" dirty="0"/>
              <a:t>2015 HIV Prevention, Treatment and Impact Mitigation Targets are achieved through </a:t>
            </a:r>
            <a:r>
              <a:rPr lang="en-US" sz="2000" dirty="0" smtClean="0"/>
              <a:t>cost </a:t>
            </a:r>
            <a:r>
              <a:rPr lang="en-US" sz="2000" dirty="0"/>
              <a:t>effective and efficient programme-based approaches</a:t>
            </a:r>
          </a:p>
        </p:txBody>
      </p:sp>
    </p:spTree>
    <p:extLst>
      <p:ext uri="{BB962C8B-B14F-4D97-AF65-F5344CB8AC3E}">
        <p14:creationId xmlns:p14="http://schemas.microsoft.com/office/powerpoint/2010/main" val="224147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CAM-H-NCHADS Phase 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8846932"/>
              </p:ext>
            </p:extLst>
          </p:nvPr>
        </p:nvGraphicFramePr>
        <p:xfrm>
          <a:off x="152400" y="1295396"/>
          <a:ext cx="8763000" cy="5486912"/>
        </p:xfrm>
        <a:graphic>
          <a:graphicData uri="http://schemas.openxmlformats.org/drawingml/2006/table">
            <a:tbl>
              <a:tblPr>
                <a:tableStyleId>{5C22544A-7EE6-4342-B048-85BDC9FD1C3A}</a:tableStyleId>
              </a:tblPr>
              <a:tblGrid>
                <a:gridCol w="3435059"/>
                <a:gridCol w="1528691"/>
                <a:gridCol w="1513250"/>
                <a:gridCol w="51411"/>
                <a:gridCol w="1654585"/>
                <a:gridCol w="580004"/>
              </a:tblGrid>
              <a:tr h="345880">
                <a:tc>
                  <a:txBody>
                    <a:bodyPr/>
                    <a:lstStyle/>
                    <a:p>
                      <a:pPr algn="l" fontAlgn="b"/>
                      <a:endParaRPr lang="en-US" sz="1400" b="0" i="0" u="none" strike="noStrike" dirty="0">
                        <a:solidFill>
                          <a:srgbClr val="000000"/>
                        </a:solidFill>
                        <a:effectLst/>
                        <a:latin typeface="Arial"/>
                      </a:endParaRPr>
                    </a:p>
                  </a:txBody>
                  <a:tcPr marL="0" marR="0" marT="0" marB="0" anchor="b"/>
                </a:tc>
                <a:tc>
                  <a:txBody>
                    <a:bodyPr/>
                    <a:lstStyle/>
                    <a:p>
                      <a:pPr algn="ctr" fontAlgn="b"/>
                      <a:r>
                        <a:rPr lang="en-US" sz="2400" u="none" strike="noStrike">
                          <a:effectLst/>
                        </a:rPr>
                        <a:t>2014</a:t>
                      </a:r>
                      <a:endParaRPr lang="en-US" sz="2400" b="1" i="0" u="none" strike="noStrike">
                        <a:solidFill>
                          <a:srgbClr val="000000"/>
                        </a:solidFill>
                        <a:effectLst/>
                        <a:latin typeface="Arial"/>
                      </a:endParaRPr>
                    </a:p>
                  </a:txBody>
                  <a:tcPr marL="0" marR="0" marT="0" marB="0" anchor="b"/>
                </a:tc>
                <a:tc>
                  <a:txBody>
                    <a:bodyPr/>
                    <a:lstStyle/>
                    <a:p>
                      <a:pPr algn="ctr" fontAlgn="b"/>
                      <a:r>
                        <a:rPr lang="en-US" sz="2400" u="none" strike="noStrike">
                          <a:effectLst/>
                        </a:rPr>
                        <a:t>2015</a:t>
                      </a:r>
                      <a:endParaRPr lang="en-US" sz="2400" b="1" i="0" u="none" strike="noStrike">
                        <a:solidFill>
                          <a:srgbClr val="000000"/>
                        </a:solidFill>
                        <a:effectLst/>
                        <a:latin typeface="Arial"/>
                      </a:endParaRPr>
                    </a:p>
                  </a:txBody>
                  <a:tcPr marL="0" marR="0" marT="0" marB="0" anchor="b"/>
                </a:tc>
                <a:tc>
                  <a:txBody>
                    <a:bodyPr/>
                    <a:lstStyle/>
                    <a:p>
                      <a:pPr algn="l" fontAlgn="b"/>
                      <a:endParaRPr lang="en-US" sz="1400" b="0" i="0" u="none" strike="noStrike">
                        <a:solidFill>
                          <a:srgbClr val="000000"/>
                        </a:solidFill>
                        <a:effectLst/>
                        <a:latin typeface="Arial"/>
                      </a:endParaRPr>
                    </a:p>
                  </a:txBody>
                  <a:tcPr marL="0" marR="0" marT="0" marB="0" anchor="b"/>
                </a:tc>
                <a:tc rowSpan="3">
                  <a:txBody>
                    <a:bodyPr/>
                    <a:lstStyle/>
                    <a:p>
                      <a:pPr algn="ctr" fontAlgn="ctr"/>
                      <a:r>
                        <a:rPr lang="en-US" sz="2400" u="none" strike="noStrike">
                          <a:effectLst/>
                        </a:rPr>
                        <a:t>TOTAL</a:t>
                      </a:r>
                      <a:endParaRPr lang="en-US" sz="2400" b="1" i="0" u="none" strike="noStrike">
                        <a:solidFill>
                          <a:srgbClr val="000000"/>
                        </a:solidFill>
                        <a:effectLst/>
                        <a:latin typeface="Arial"/>
                      </a:endParaRPr>
                    </a:p>
                  </a:txBody>
                  <a:tcPr marL="0" marR="0" marT="0" marB="0" anchor="ctr"/>
                </a:tc>
                <a:tc rowSpan="3">
                  <a:txBody>
                    <a:bodyPr/>
                    <a:lstStyle/>
                    <a:p>
                      <a:pPr algn="ctr" fontAlgn="ctr"/>
                      <a:r>
                        <a:rPr lang="en-US" sz="2400" u="none" strike="noStrike">
                          <a:effectLst/>
                        </a:rPr>
                        <a:t>%</a:t>
                      </a:r>
                      <a:endParaRPr lang="en-US" sz="2400" b="1" i="0" u="none" strike="noStrike">
                        <a:solidFill>
                          <a:srgbClr val="000000"/>
                        </a:solidFill>
                        <a:effectLst/>
                        <a:latin typeface="Arial"/>
                      </a:endParaRPr>
                    </a:p>
                  </a:txBody>
                  <a:tcPr marL="0" marR="0" marT="0" marB="0" anchor="ctr"/>
                </a:tc>
              </a:tr>
              <a:tr h="276704">
                <a:tc>
                  <a:txBody>
                    <a:bodyPr/>
                    <a:lstStyle/>
                    <a:p>
                      <a:pPr algn="l" fontAlgn="ctr"/>
                      <a:r>
                        <a:rPr lang="en-US" sz="1400" u="sng" strike="noStrike" dirty="0">
                          <a:effectLst/>
                        </a:rPr>
                        <a:t>Summary budget by cost category</a:t>
                      </a:r>
                      <a:endParaRPr lang="en-US" sz="1400" b="1" i="0" u="sng" strike="noStrike" dirty="0">
                        <a:solidFill>
                          <a:srgbClr val="000000"/>
                        </a:solidFill>
                        <a:effectLst/>
                        <a:latin typeface="Arial"/>
                      </a:endParaRPr>
                    </a:p>
                  </a:txBody>
                  <a:tcPr marL="0" marR="0" marT="0" marB="0" anchor="ctr"/>
                </a:tc>
                <a:tc rowSpan="2">
                  <a:txBody>
                    <a:bodyPr/>
                    <a:lstStyle/>
                    <a:p>
                      <a:pPr algn="ctr" fontAlgn="b"/>
                      <a:r>
                        <a:rPr lang="en-US" sz="1200" u="none" strike="noStrike">
                          <a:effectLst/>
                        </a:rPr>
                        <a:t>YEAR 1</a:t>
                      </a:r>
                      <a:endParaRPr lang="en-US" sz="1200" b="1" i="0" u="none" strike="noStrike">
                        <a:solidFill>
                          <a:srgbClr val="000000"/>
                        </a:solidFill>
                        <a:effectLst/>
                        <a:latin typeface="Arial"/>
                      </a:endParaRPr>
                    </a:p>
                  </a:txBody>
                  <a:tcPr marL="0" marR="0" marT="0" marB="0" anchor="b"/>
                </a:tc>
                <a:tc rowSpan="2">
                  <a:txBody>
                    <a:bodyPr/>
                    <a:lstStyle/>
                    <a:p>
                      <a:pPr algn="ctr" fontAlgn="b"/>
                      <a:r>
                        <a:rPr lang="en-US" sz="1200" u="none" strike="noStrike">
                          <a:effectLst/>
                        </a:rPr>
                        <a:t>YEAR 2</a:t>
                      </a:r>
                      <a:endParaRPr lang="en-US" sz="1200" b="1" i="0" u="none" strike="noStrike">
                        <a:solidFill>
                          <a:srgbClr val="000000"/>
                        </a:solidFill>
                        <a:effectLst/>
                        <a:latin typeface="Arial"/>
                      </a:endParaRPr>
                    </a:p>
                  </a:txBody>
                  <a:tcPr marL="0" marR="0" marT="0" marB="0" anchor="b"/>
                </a:tc>
                <a:tc>
                  <a:txBody>
                    <a:bodyPr/>
                    <a:lstStyle/>
                    <a:p>
                      <a:pPr algn="l" fontAlgn="b"/>
                      <a:endParaRPr lang="en-US" sz="1400" b="0" i="0" u="none" strike="noStrike">
                        <a:solidFill>
                          <a:srgbClr val="000000"/>
                        </a:solidFill>
                        <a:effectLst/>
                        <a:latin typeface="Arial"/>
                      </a:endParaRPr>
                    </a:p>
                  </a:txBody>
                  <a:tcPr marL="0" marR="0" marT="0" marB="0" anchor="b"/>
                </a:tc>
                <a:tc vMerge="1">
                  <a:txBody>
                    <a:bodyPr/>
                    <a:lstStyle/>
                    <a:p>
                      <a:endParaRPr lang="en-US"/>
                    </a:p>
                  </a:txBody>
                  <a:tcPr/>
                </a:tc>
                <a:tc vMerge="1">
                  <a:txBody>
                    <a:bodyPr/>
                    <a:lstStyle/>
                    <a:p>
                      <a:endParaRPr lang="en-US"/>
                    </a:p>
                  </a:txBody>
                  <a:tcPr/>
                </a:tc>
              </a:tr>
              <a:tr h="276704">
                <a:tc>
                  <a:txBody>
                    <a:bodyPr/>
                    <a:lstStyle/>
                    <a:p>
                      <a:pPr algn="l" fontAlgn="ctr"/>
                      <a:r>
                        <a:rPr lang="en-US" sz="1400" u="sng" strike="noStrike">
                          <a:effectLst/>
                        </a:rPr>
                        <a:t> </a:t>
                      </a:r>
                      <a:endParaRPr lang="en-US" sz="1400" b="1" i="0" u="sng" strike="noStrike">
                        <a:solidFill>
                          <a:srgbClr val="000000"/>
                        </a:solidFill>
                        <a:effectLst/>
                        <a:latin typeface="Arial"/>
                      </a:endParaRPr>
                    </a:p>
                  </a:txBody>
                  <a:tcPr marL="0" marR="0" marT="0" marB="0" anchor="ctr"/>
                </a:tc>
                <a:tc vMerge="1">
                  <a:txBody>
                    <a:bodyPr/>
                    <a:lstStyle/>
                    <a:p>
                      <a:endParaRPr lang="en-US"/>
                    </a:p>
                  </a:txBody>
                  <a:tcPr/>
                </a:tc>
                <a:tc vMerge="1">
                  <a:txBody>
                    <a:bodyPr/>
                    <a:lstStyle/>
                    <a:p>
                      <a:endParaRPr lang="en-US"/>
                    </a:p>
                  </a:txBody>
                  <a:tcPr/>
                </a:tc>
                <a:tc>
                  <a:txBody>
                    <a:bodyPr/>
                    <a:lstStyle/>
                    <a:p>
                      <a:pPr algn="l" fontAlgn="b"/>
                      <a:endParaRPr lang="en-US" sz="1400" b="0" i="0" u="none" strike="noStrike">
                        <a:solidFill>
                          <a:srgbClr val="000000"/>
                        </a:solidFill>
                        <a:effectLst/>
                        <a:latin typeface="Arial"/>
                      </a:endParaRPr>
                    </a:p>
                  </a:txBody>
                  <a:tcPr marL="0" marR="0" marT="0" marB="0" anchor="b"/>
                </a:tc>
                <a:tc vMerge="1">
                  <a:txBody>
                    <a:bodyPr/>
                    <a:lstStyle/>
                    <a:p>
                      <a:endParaRPr lang="en-US"/>
                    </a:p>
                  </a:txBody>
                  <a:tcPr/>
                </a:tc>
                <a:tc vMerge="1">
                  <a:txBody>
                    <a:bodyPr/>
                    <a:lstStyle/>
                    <a:p>
                      <a:endParaRPr lang="en-US"/>
                    </a:p>
                  </a:txBody>
                  <a:tcPr/>
                </a:tc>
              </a:tr>
              <a:tr h="276704">
                <a:tc>
                  <a:txBody>
                    <a:bodyPr/>
                    <a:lstStyle/>
                    <a:p>
                      <a:pPr algn="l" fontAlgn="b"/>
                      <a:r>
                        <a:rPr lang="en-US" sz="1600" u="none" strike="noStrike" dirty="0">
                          <a:effectLst/>
                        </a:rPr>
                        <a:t>Human Resources</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5,534,823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6,312,397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11,847,220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21%</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Technical and Management Assistance</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dirty="0">
                          <a:effectLst/>
                        </a:rPr>
                        <a:t>              788,125 </a:t>
                      </a:r>
                      <a:endParaRPr lang="en-US" sz="1400" b="0" i="0" u="none" strike="noStrike" dirty="0">
                        <a:solidFill>
                          <a:srgbClr val="000000"/>
                        </a:solidFill>
                        <a:effectLst/>
                        <a:latin typeface="Arial"/>
                      </a:endParaRPr>
                    </a:p>
                  </a:txBody>
                  <a:tcPr marL="0" marR="0" marT="0" marB="0" anchor="b"/>
                </a:tc>
                <a:tc>
                  <a:txBody>
                    <a:bodyPr/>
                    <a:lstStyle/>
                    <a:p>
                      <a:pPr algn="l" fontAlgn="b"/>
                      <a:r>
                        <a:rPr lang="en-US" sz="1400" u="none" strike="noStrike" dirty="0">
                          <a:effectLst/>
                        </a:rPr>
                        <a:t>            725,718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1,513,843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3%</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Training</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1,696,646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1,784,304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3,480,950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6%</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Health Products and Health Equipment</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dirty="0">
                          <a:effectLst/>
                        </a:rPr>
                        <a:t>           3,294,693 </a:t>
                      </a:r>
                      <a:endParaRPr lang="en-US" sz="1400" b="0" i="0" u="none" strike="noStrike" dirty="0">
                        <a:solidFill>
                          <a:srgbClr val="000000"/>
                        </a:solidFill>
                        <a:effectLst/>
                        <a:latin typeface="Arial"/>
                      </a:endParaRPr>
                    </a:p>
                  </a:txBody>
                  <a:tcPr marL="0" marR="0" marT="0" marB="0" anchor="b"/>
                </a:tc>
                <a:tc>
                  <a:txBody>
                    <a:bodyPr/>
                    <a:lstStyle/>
                    <a:p>
                      <a:pPr algn="l" fontAlgn="b"/>
                      <a:r>
                        <a:rPr lang="en-US" sz="1400" u="none" strike="noStrike" dirty="0">
                          <a:effectLst/>
                        </a:rPr>
                        <a:t>        3,253,082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6,547,775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11%</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Pharmaceutical Products (Medicines)</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6,508,240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6,511,840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13,020,081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23%</a:t>
                      </a:r>
                      <a:endParaRPr lang="en-US" sz="1800" b="0" i="0" u="none" strike="noStrike">
                        <a:solidFill>
                          <a:srgbClr val="000000"/>
                        </a:solidFill>
                        <a:effectLst/>
                        <a:latin typeface="Calibri"/>
                      </a:endParaRPr>
                    </a:p>
                  </a:txBody>
                  <a:tcPr marL="0" marR="0" marT="0" marB="0" anchor="b"/>
                </a:tc>
              </a:tr>
              <a:tr h="442726">
                <a:tc>
                  <a:txBody>
                    <a:bodyPr/>
                    <a:lstStyle/>
                    <a:p>
                      <a:pPr algn="l" fontAlgn="b"/>
                      <a:r>
                        <a:rPr lang="en-US" sz="1600" u="none" strike="noStrike" dirty="0">
                          <a:effectLst/>
                        </a:rPr>
                        <a:t>Procurement and Supply Management Costs (PSM)</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1,262,288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1,370,572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2,632,860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5%</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Infrastructure and Other Equipment</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458,145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293,733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751,878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1%</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Communication Materials</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254,666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152,626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a:endParaRPr>
                    </a:p>
                  </a:txBody>
                  <a:tcPr marL="0" marR="0" marT="0" marB="0" anchor="b"/>
                </a:tc>
                <a:tc>
                  <a:txBody>
                    <a:bodyPr/>
                    <a:lstStyle/>
                    <a:p>
                      <a:pPr algn="l" fontAlgn="b"/>
                      <a:r>
                        <a:rPr lang="en-US" sz="1400" u="none" strike="noStrike">
                          <a:effectLst/>
                        </a:rPr>
                        <a:t>                407,293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1%</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Monitoring and Evaluation (M&amp;E)</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2,346,086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2,774,916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a:effectLst/>
                        </a:rPr>
                        <a:t>              5,121,002 </a:t>
                      </a:r>
                      <a:endParaRPr lang="en-US" sz="1400" b="0" i="0" u="none" strike="noStrike">
                        <a:solidFill>
                          <a:srgbClr val="000000"/>
                        </a:solidFill>
                        <a:effectLst/>
                        <a:latin typeface="Arial"/>
                      </a:endParaRPr>
                    </a:p>
                  </a:txBody>
                  <a:tcPr marL="0" marR="0" marT="0" marB="0" anchor="b"/>
                </a:tc>
                <a:tc>
                  <a:txBody>
                    <a:bodyPr/>
                    <a:lstStyle/>
                    <a:p>
                      <a:pPr algn="r" fontAlgn="b"/>
                      <a:r>
                        <a:rPr lang="en-US" sz="1800" u="none" strike="noStrike">
                          <a:effectLst/>
                        </a:rPr>
                        <a:t>9%</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Living Support to Clients/Target Population</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3,606,408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4,170,604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7,777,011 </a:t>
                      </a:r>
                      <a:endParaRPr lang="en-US" sz="1400" b="0" i="0" u="none" strike="noStrike" dirty="0">
                        <a:solidFill>
                          <a:srgbClr val="000000"/>
                        </a:solidFill>
                        <a:effectLst/>
                        <a:latin typeface="Arial"/>
                      </a:endParaRPr>
                    </a:p>
                  </a:txBody>
                  <a:tcPr marL="0" marR="0" marT="0" marB="0" anchor="b"/>
                </a:tc>
                <a:tc>
                  <a:txBody>
                    <a:bodyPr/>
                    <a:lstStyle/>
                    <a:p>
                      <a:pPr algn="r" fontAlgn="b"/>
                      <a:r>
                        <a:rPr lang="en-US" sz="1800" u="none" strike="noStrike">
                          <a:effectLst/>
                        </a:rPr>
                        <a:t>13%</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Planning and Administration</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1,201,376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1,081,246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2,282,622 </a:t>
                      </a:r>
                      <a:endParaRPr lang="en-US" sz="1400" b="0" i="0" u="none" strike="noStrike" dirty="0">
                        <a:solidFill>
                          <a:srgbClr val="000000"/>
                        </a:solidFill>
                        <a:effectLst/>
                        <a:latin typeface="Arial"/>
                      </a:endParaRPr>
                    </a:p>
                  </a:txBody>
                  <a:tcPr marL="0" marR="0" marT="0" marB="0" anchor="b"/>
                </a:tc>
                <a:tc>
                  <a:txBody>
                    <a:bodyPr/>
                    <a:lstStyle/>
                    <a:p>
                      <a:pPr algn="r" fontAlgn="b"/>
                      <a:r>
                        <a:rPr lang="en-US" sz="1800" u="none" strike="noStrike">
                          <a:effectLst/>
                        </a:rPr>
                        <a:t>4%</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Overheads</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1,028,943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1,233,256   </a:t>
                      </a:r>
                      <a:endParaRPr lang="en-US" sz="1400" b="0" i="0" u="none" strike="noStrike" dirty="0">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2,262,199 </a:t>
                      </a:r>
                      <a:endParaRPr lang="en-US" sz="1400" b="0" i="0" u="none" strike="noStrike" dirty="0">
                        <a:solidFill>
                          <a:srgbClr val="000000"/>
                        </a:solidFill>
                        <a:effectLst/>
                        <a:latin typeface="Arial"/>
                      </a:endParaRPr>
                    </a:p>
                  </a:txBody>
                  <a:tcPr marL="0" marR="0" marT="0" marB="0" anchor="b"/>
                </a:tc>
                <a:tc>
                  <a:txBody>
                    <a:bodyPr/>
                    <a:lstStyle/>
                    <a:p>
                      <a:pPr algn="r" fontAlgn="b"/>
                      <a:r>
                        <a:rPr lang="en-US" sz="1800" u="none" strike="noStrike">
                          <a:effectLst/>
                        </a:rPr>
                        <a:t>4%</a:t>
                      </a:r>
                      <a:endParaRPr lang="en-US" sz="1800" b="0" i="0" u="none" strike="noStrike">
                        <a:solidFill>
                          <a:srgbClr val="000000"/>
                        </a:solidFill>
                        <a:effectLst/>
                        <a:latin typeface="Calibri"/>
                      </a:endParaRPr>
                    </a:p>
                  </a:txBody>
                  <a:tcPr marL="0" marR="0" marT="0" marB="0" anchor="b"/>
                </a:tc>
              </a:tr>
              <a:tr h="276704">
                <a:tc>
                  <a:txBody>
                    <a:bodyPr/>
                    <a:lstStyle/>
                    <a:p>
                      <a:pPr algn="l" fontAlgn="b"/>
                      <a:r>
                        <a:rPr lang="en-US" sz="1600" u="none" strike="noStrike" dirty="0">
                          <a:effectLst/>
                        </a:rPr>
                        <a:t>Other</a:t>
                      </a:r>
                      <a:endParaRPr lang="en-US" sz="1600" b="0" i="0" u="none" strike="noStrike" dirty="0">
                        <a:solidFill>
                          <a:srgbClr val="000000"/>
                        </a:solidFill>
                        <a:effectLst/>
                        <a:latin typeface="Arial"/>
                      </a:endParaRPr>
                    </a:p>
                  </a:txBody>
                  <a:tcPr marL="85725" marR="0" marT="0" marB="0" anchor="b"/>
                </a:tc>
                <a:tc>
                  <a:txBody>
                    <a:bodyPr/>
                    <a:lstStyle/>
                    <a:p>
                      <a:pPr algn="l" fontAlgn="b"/>
                      <a:r>
                        <a:rPr lang="en-US" sz="1400" u="none" strike="noStrike">
                          <a:effectLst/>
                        </a:rPr>
                        <a:t>                       -   </a:t>
                      </a:r>
                      <a:endParaRPr lang="en-US" sz="1400" b="0" i="0" u="none" strike="noStrike">
                        <a:solidFill>
                          <a:srgbClr val="000000"/>
                        </a:solidFill>
                        <a:effectLst/>
                        <a:latin typeface="Arial"/>
                      </a:endParaRPr>
                    </a:p>
                  </a:txBody>
                  <a:tcPr marL="0" marR="0" marT="0" marB="0" anchor="b"/>
                </a:tc>
                <a:tc>
                  <a:txBody>
                    <a:bodyPr/>
                    <a:lstStyle/>
                    <a:p>
                      <a:pPr algn="l" fontAlgn="b"/>
                      <a:r>
                        <a:rPr lang="en-US" sz="1800" u="none" strike="noStrike">
                          <a:effectLst/>
                        </a:rPr>
                        <a:t>                        -     </a:t>
                      </a:r>
                      <a:endParaRPr lang="en-US" sz="1800" b="0" i="0" u="none" strike="noStrike">
                        <a:solidFill>
                          <a:srgbClr val="000000"/>
                        </a:solidFill>
                        <a:effectLst/>
                        <a:latin typeface="Calibri"/>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a:endParaRPr>
                    </a:p>
                  </a:txBody>
                  <a:tcPr marL="0" marR="0" marT="0" marB="0" anchor="b"/>
                </a:tc>
                <a:tc>
                  <a:txBody>
                    <a:bodyPr/>
                    <a:lstStyle/>
                    <a:p>
                      <a:pPr algn="l" fontAlgn="b"/>
                      <a:r>
                        <a:rPr lang="en-US" sz="1400" u="none" strike="noStrike" dirty="0">
                          <a:effectLst/>
                        </a:rPr>
                        <a:t>                         -   </a:t>
                      </a:r>
                      <a:endParaRPr lang="en-US" sz="1400" b="0" i="0" u="none" strike="noStrike" dirty="0">
                        <a:solidFill>
                          <a:srgbClr val="000000"/>
                        </a:solidFill>
                        <a:effectLst/>
                        <a:latin typeface="Arial"/>
                      </a:endParaRPr>
                    </a:p>
                  </a:txBody>
                  <a:tcPr marL="0" marR="0" marT="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0" marR="0" marT="0" marB="0" anchor="b"/>
                </a:tc>
              </a:tr>
              <a:tr h="290539">
                <a:tc>
                  <a:txBody>
                    <a:bodyPr/>
                    <a:lstStyle/>
                    <a:p>
                      <a:pPr algn="l" fontAlgn="b"/>
                      <a:r>
                        <a:rPr lang="en-US" sz="1800" u="none" strike="noStrike" dirty="0">
                          <a:effectLst/>
                        </a:rPr>
                        <a:t> TOTAL </a:t>
                      </a:r>
                      <a:endParaRPr lang="en-US" sz="1800" b="1" i="0" u="none" strike="noStrike" dirty="0">
                        <a:solidFill>
                          <a:srgbClr val="000000"/>
                        </a:solidFill>
                        <a:effectLst/>
                        <a:latin typeface="Arial"/>
                      </a:endParaRPr>
                    </a:p>
                  </a:txBody>
                  <a:tcPr marL="0" marR="0" marT="0" marB="0" anchor="b"/>
                </a:tc>
                <a:tc>
                  <a:txBody>
                    <a:bodyPr/>
                    <a:lstStyle/>
                    <a:p>
                      <a:pPr algn="l" fontAlgn="b"/>
                      <a:r>
                        <a:rPr lang="en-US" sz="1800" u="none" strike="noStrike" dirty="0">
                          <a:effectLst/>
                        </a:rPr>
                        <a:t>          27,980,441 </a:t>
                      </a:r>
                      <a:endParaRPr lang="en-US" sz="1800" b="1" i="0" u="none" strike="noStrike" dirty="0">
                        <a:solidFill>
                          <a:srgbClr val="000000"/>
                        </a:solidFill>
                        <a:effectLst/>
                        <a:latin typeface="Arial"/>
                      </a:endParaRPr>
                    </a:p>
                  </a:txBody>
                  <a:tcPr marL="0" marR="0" marT="0" marB="0" anchor="b"/>
                </a:tc>
                <a:tc>
                  <a:txBody>
                    <a:bodyPr/>
                    <a:lstStyle/>
                    <a:p>
                      <a:pPr algn="l" fontAlgn="b"/>
                      <a:r>
                        <a:rPr lang="en-US" sz="1800" u="none" strike="noStrike" dirty="0">
                          <a:effectLst/>
                        </a:rPr>
                        <a:t>      23,578,249 </a:t>
                      </a:r>
                      <a:endParaRPr lang="en-US" sz="1800" b="1" i="0" u="none" strike="noStrike" dirty="0">
                        <a:solidFill>
                          <a:srgbClr val="000000"/>
                        </a:solidFill>
                        <a:effectLst/>
                        <a:latin typeface="Arial"/>
                      </a:endParaRPr>
                    </a:p>
                  </a:txBody>
                  <a:tcPr marL="0" marR="0" marT="0" marB="0" anchor="b"/>
                </a:tc>
                <a:tc>
                  <a:txBody>
                    <a:bodyPr/>
                    <a:lstStyle/>
                    <a:p>
                      <a:pPr algn="l" fontAlgn="b"/>
                      <a:endParaRPr lang="en-US" sz="1800" b="1" i="0" u="none" strike="noStrike" dirty="0">
                        <a:solidFill>
                          <a:srgbClr val="000000"/>
                        </a:solidFill>
                        <a:effectLst/>
                        <a:latin typeface="Arial"/>
                      </a:endParaRPr>
                    </a:p>
                  </a:txBody>
                  <a:tcPr marL="0" marR="0" marT="0" marB="0" anchor="b"/>
                </a:tc>
                <a:tc>
                  <a:txBody>
                    <a:bodyPr/>
                    <a:lstStyle/>
                    <a:p>
                      <a:pPr algn="l" fontAlgn="b"/>
                      <a:r>
                        <a:rPr lang="en-US" sz="1800" u="none" strike="noStrike" dirty="0">
                          <a:effectLst/>
                        </a:rPr>
                        <a:t>            57,644,735 </a:t>
                      </a:r>
                      <a:endParaRPr lang="en-US" sz="1800" b="1" i="0" u="none" strike="noStrike" dirty="0">
                        <a:solidFill>
                          <a:srgbClr val="000000"/>
                        </a:solidFill>
                        <a:effectLst/>
                        <a:latin typeface="Arial"/>
                      </a:endParaRPr>
                    </a:p>
                  </a:txBody>
                  <a:tcPr marL="0" marR="0" marT="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519262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a:t>
            </a:r>
            <a:r>
              <a:rPr lang="en-US" baseline="0" dirty="0" smtClean="0"/>
              <a:t> </a:t>
            </a:r>
            <a:r>
              <a:rPr lang="en-US" dirty="0" smtClean="0"/>
              <a:t>HIV-</a:t>
            </a:r>
            <a:r>
              <a:rPr lang="en-US" baseline="0" dirty="0" smtClean="0"/>
              <a:t> </a:t>
            </a:r>
            <a:r>
              <a:rPr lang="en-US" dirty="0" smtClean="0"/>
              <a:t>SSF Phase II </a:t>
            </a:r>
            <a:br>
              <a:rPr lang="en-US" dirty="0" smtClean="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7503480"/>
              </p:ext>
            </p:extLst>
          </p:nvPr>
        </p:nvGraphicFramePr>
        <p:xfrm>
          <a:off x="-76200" y="990600"/>
          <a:ext cx="9220200" cy="5135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8053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62600"/>
            <a:ext cx="8229600" cy="1143000"/>
          </a:xfrm>
        </p:spPr>
        <p:txBody>
          <a:bodyPr>
            <a:normAutofit fontScale="90000"/>
          </a:bodyPr>
          <a:lstStyle/>
          <a:p>
            <a:r>
              <a:rPr lang="en-US" dirty="0" smtClean="0"/>
              <a:t>If yes how ? </a:t>
            </a:r>
            <a:r>
              <a:rPr lang="en-US" dirty="0"/>
              <a:t>I</a:t>
            </a:r>
            <a:r>
              <a:rPr lang="en-US" dirty="0" smtClean="0"/>
              <a:t>s a dashboard necessary? </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68566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5334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Are we on the right track?</a:t>
            </a:r>
            <a:endParaRPr lang="en-US" dirty="0"/>
          </a:p>
        </p:txBody>
      </p:sp>
    </p:spTree>
    <p:extLst>
      <p:ext uri="{BB962C8B-B14F-4D97-AF65-F5344CB8AC3E}">
        <p14:creationId xmlns:p14="http://schemas.microsoft.com/office/powerpoint/2010/main" val="12978409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Estimated Resources for 2014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4787314"/>
              </p:ext>
            </p:extLst>
          </p:nvPr>
        </p:nvGraphicFramePr>
        <p:xfrm>
          <a:off x="457200" y="1600200"/>
          <a:ext cx="82296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62103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9726628"/>
              </p:ext>
            </p:extLst>
          </p:nvPr>
        </p:nvGraphicFramePr>
        <p:xfrm>
          <a:off x="381000" y="546337"/>
          <a:ext cx="8382678" cy="6311663"/>
        </p:xfrm>
        <a:graphic>
          <a:graphicData uri="http://schemas.openxmlformats.org/drawingml/2006/table">
            <a:tbl>
              <a:tblPr>
                <a:tableStyleId>{5C22544A-7EE6-4342-B048-85BDC9FD1C3A}</a:tableStyleId>
              </a:tblPr>
              <a:tblGrid>
                <a:gridCol w="542517"/>
                <a:gridCol w="3577519"/>
                <a:gridCol w="3555819"/>
                <a:gridCol w="706823"/>
              </a:tblGrid>
              <a:tr h="44650">
                <a:tc rowSpan="9">
                  <a:txBody>
                    <a:bodyPr/>
                    <a:lstStyle/>
                    <a:p>
                      <a:pPr algn="ctr" fontAlgn="ctr"/>
                      <a:r>
                        <a:rPr lang="en-US" sz="1050" u="none" strike="noStrike" dirty="0">
                          <a:effectLst/>
                        </a:rPr>
                        <a:t>Target 1</a:t>
                      </a:r>
                      <a:endParaRPr lang="en-US" sz="1050" b="0" i="0" u="none" strike="noStrike" dirty="0">
                        <a:solidFill>
                          <a:srgbClr val="000000"/>
                        </a:solidFill>
                        <a:effectLst/>
                        <a:latin typeface="Calibri"/>
                      </a:endParaRPr>
                    </a:p>
                  </a:txBody>
                  <a:tcPr marL="1404" marR="1404" marT="1404" marB="0" anchor="ctr"/>
                </a:tc>
                <a:tc>
                  <a:txBody>
                    <a:bodyPr/>
                    <a:lstStyle/>
                    <a:p>
                      <a:pPr algn="ctr" rtl="0" fontAlgn="ctr"/>
                      <a:r>
                        <a:rPr lang="en-US" sz="1050" u="none" strike="noStrike" dirty="0">
                          <a:effectLst/>
                        </a:rPr>
                        <a:t>Key actions</a:t>
                      </a:r>
                      <a:endParaRPr lang="en-US" sz="1050" b="0" i="0" u="none" strike="noStrike" dirty="0">
                        <a:solidFill>
                          <a:srgbClr val="000000"/>
                        </a:solidFill>
                        <a:effectLst/>
                        <a:latin typeface="Calibri"/>
                      </a:endParaRPr>
                    </a:p>
                  </a:txBody>
                  <a:tcPr marL="1404" marR="1404" marT="1404" marB="0" anchor="ctr"/>
                </a:tc>
                <a:tc>
                  <a:txBody>
                    <a:bodyPr/>
                    <a:lstStyle/>
                    <a:p>
                      <a:pPr algn="ctr" rtl="0" fontAlgn="ctr"/>
                      <a:r>
                        <a:rPr lang="en-US" sz="1050" u="none" strike="noStrike" dirty="0">
                          <a:effectLst/>
                        </a:rPr>
                        <a:t>Responsible</a:t>
                      </a:r>
                      <a:endParaRPr lang="en-US" sz="1050" b="0" i="0" u="none" strike="noStrike" dirty="0">
                        <a:solidFill>
                          <a:srgbClr val="000000"/>
                        </a:solidFill>
                        <a:effectLst/>
                        <a:latin typeface="Calibri"/>
                      </a:endParaRPr>
                    </a:p>
                  </a:txBody>
                  <a:tcPr marL="1404" marR="1404" marT="1404" marB="0" anchor="ctr"/>
                </a:tc>
                <a:tc>
                  <a:txBody>
                    <a:bodyPr/>
                    <a:lstStyle/>
                    <a:p>
                      <a:pPr algn="ctr" rtl="0" fontAlgn="ctr"/>
                      <a:r>
                        <a:rPr lang="en-US" sz="1050" u="none" strike="noStrike" dirty="0">
                          <a:effectLst/>
                        </a:rPr>
                        <a:t>Timeline</a:t>
                      </a:r>
                      <a:endParaRPr lang="en-US" sz="105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rowSpan="2">
                  <a:txBody>
                    <a:bodyPr/>
                    <a:lstStyle/>
                    <a:p>
                      <a:pPr algn="l" rtl="0" fontAlgn="ctr"/>
                      <a:r>
                        <a:rPr lang="en-US" sz="600" u="none" strike="noStrike" dirty="0">
                          <a:effectLst/>
                        </a:rPr>
                        <a:t>Raise the understanding and share experience on the Boosted </a:t>
                      </a:r>
                      <a:r>
                        <a:rPr lang="en-US" sz="600" u="none" strike="noStrike" dirty="0" err="1">
                          <a:effectLst/>
                        </a:rPr>
                        <a:t>CoPCT</a:t>
                      </a:r>
                      <a:r>
                        <a:rPr lang="en-US" sz="600" u="none" strike="noStrike" dirty="0">
                          <a:effectLst/>
                        </a:rPr>
                        <a:t> SOP for MARPs at the national and sub-national levels.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NCHADS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Q4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key NGOs, UNICEF, WHO, UNAIDS, US-CDC, MARPs.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a:effectLst/>
                        </a:rPr>
                        <a:t>Conduct mapping exercise to identify and locate  MARPs at higher risk and services delivery points for a better planning and delivery of services. </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NCHADS </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Q3 2013</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key NGOs, UNICEF, WHO, UNAIDS, CDC, MARPs.  </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dirty="0">
                          <a:effectLst/>
                        </a:rPr>
                        <a:t>Revise PCPI training and monitoring tools to ensure effective implementation and monitoring of the initiative.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NAA/</a:t>
                      </a:r>
                      <a:r>
                        <a:rPr lang="en-US" sz="600" u="none" strike="noStrike" dirty="0" err="1">
                          <a:effectLst/>
                        </a:rPr>
                        <a:t>MoI</a:t>
                      </a:r>
                      <a:r>
                        <a:rPr lang="en-US" sz="600" u="none" strike="noStrike" dirty="0">
                          <a:effectLst/>
                        </a:rPr>
                        <a:t>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Q3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KHANA, FHI360, HACC, UNAIDS.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a:effectLst/>
                        </a:rPr>
                        <a:t>Review the Boosted CoPCT SOP and adapt its services to the immediate and evolving needs of MARPs, especially those who face multiple risks. </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NCHADS </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Q3 2014</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a:effectLst/>
                        </a:rPr>
                        <a:t>Contributors: key NGOs, UNICEF, WHO, UNAIDS, US-CDC, MARPs.  </a:t>
                      </a:r>
                      <a:endParaRPr lang="en-US" sz="600" b="0" i="0" u="none" strike="noStrike">
                        <a:solidFill>
                          <a:srgbClr val="000000"/>
                        </a:solidFill>
                        <a:effectLst/>
                        <a:latin typeface="Calibri"/>
                      </a:endParaRPr>
                    </a:p>
                  </a:txBody>
                  <a:tcPr marL="1404" marR="1404" marT="1404" marB="0" anchor="ctr"/>
                </a:tc>
                <a:tc vMerge="1">
                  <a:txBody>
                    <a:bodyPr/>
                    <a:lstStyle/>
                    <a:p>
                      <a:endParaRPr lang="en-US"/>
                    </a:p>
                  </a:txBody>
                  <a:tcPr/>
                </a:tc>
              </a:tr>
              <a:tr h="44650">
                <a:tc rowSpan="8">
                  <a:txBody>
                    <a:bodyPr/>
                    <a:lstStyle/>
                    <a:p>
                      <a:pPr algn="ctr" fontAlgn="ctr"/>
                      <a:r>
                        <a:rPr lang="en-US" sz="1050" u="none" strike="noStrike" dirty="0">
                          <a:effectLst/>
                        </a:rPr>
                        <a:t>Target 2</a:t>
                      </a:r>
                      <a:endParaRPr lang="en-US" sz="1050" b="0" i="0" u="none" strike="noStrike" dirty="0">
                        <a:solidFill>
                          <a:srgbClr val="000000"/>
                        </a:solidFill>
                        <a:effectLst/>
                        <a:latin typeface="Calibri"/>
                      </a:endParaRPr>
                    </a:p>
                  </a:txBody>
                  <a:tcPr marL="1404" marR="1404" marT="1404" marB="0" anchor="ctr"/>
                </a:tc>
                <a:tc rowSpan="2">
                  <a:txBody>
                    <a:bodyPr/>
                    <a:lstStyle/>
                    <a:p>
                      <a:pPr algn="l" rtl="0" fontAlgn="ctr"/>
                      <a:r>
                        <a:rPr lang="en-US" sz="600" u="none" strike="noStrike" dirty="0">
                          <a:effectLst/>
                        </a:rPr>
                        <a:t>Finalize and approve the NSP policy and SOP reflecting clear institutional leadership in overseeing and managing the NSP and related </a:t>
                      </a:r>
                      <a:r>
                        <a:rPr lang="en-US" sz="600" u="none" strike="noStrike" dirty="0" err="1">
                          <a:effectLst/>
                        </a:rPr>
                        <a:t>programmes</a:t>
                      </a:r>
                      <a:r>
                        <a:rPr lang="en-US" sz="600" u="none" strike="noStrike" dirty="0">
                          <a:effectLst/>
                        </a:rPr>
                        <a:t>.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National Mental Health </a:t>
                      </a:r>
                      <a:r>
                        <a:rPr lang="en-US" sz="600" u="none" strike="noStrike" dirty="0" err="1">
                          <a:effectLst/>
                        </a:rPr>
                        <a:t>Programme</a:t>
                      </a:r>
                      <a:r>
                        <a:rPr lang="en-US" sz="600" u="none" strike="noStrike" dirty="0">
                          <a:effectLst/>
                        </a:rPr>
                        <a:t> (Ministry of Health)/NACD</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Ongoing process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NACD, WHO, UNAIDS, HAARP, KHANA, </a:t>
                      </a:r>
                      <a:r>
                        <a:rPr lang="en-US" sz="600" u="none" strike="noStrike" dirty="0" err="1">
                          <a:effectLst/>
                        </a:rPr>
                        <a:t>Mith</a:t>
                      </a:r>
                      <a:r>
                        <a:rPr lang="en-US" sz="600" u="none" strike="noStrike" dirty="0">
                          <a:effectLst/>
                        </a:rPr>
                        <a:t> </a:t>
                      </a:r>
                      <a:r>
                        <a:rPr lang="en-US" sz="600" u="none" strike="noStrike" dirty="0" err="1">
                          <a:effectLst/>
                        </a:rPr>
                        <a:t>Samlanh</a:t>
                      </a:r>
                      <a:r>
                        <a:rPr lang="en-US" sz="600" u="none" strike="noStrike" dirty="0">
                          <a:effectLst/>
                        </a:rPr>
                        <a:t>, </a:t>
                      </a:r>
                      <a:r>
                        <a:rPr lang="en-US" sz="600" u="none" strike="noStrike" dirty="0" err="1">
                          <a:effectLst/>
                        </a:rPr>
                        <a:t>Korsang</a:t>
                      </a:r>
                      <a:r>
                        <a:rPr lang="en-US" sz="600" u="none" strike="noStrike" dirty="0">
                          <a:effectLst/>
                        </a:rPr>
                        <a:t>, FHI360.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dirty="0">
                          <a:effectLst/>
                        </a:rPr>
                        <a:t>Accelerate transition of the NSP licensing authority from NACD to the Ministry of Health.</a:t>
                      </a:r>
                      <a:endParaRPr lang="en-US" sz="600" b="0" i="0" u="none" strike="noStrike" dirty="0">
                        <a:solidFill>
                          <a:srgbClr val="000000"/>
                        </a:solidFill>
                        <a:effectLst/>
                        <a:latin typeface="Calibri"/>
                      </a:endParaRPr>
                    </a:p>
                  </a:txBody>
                  <a:tcPr marL="1404" marR="1404" marT="1404" marB="0" anchor="ctr"/>
                </a:tc>
                <a:tc>
                  <a:txBody>
                    <a:bodyPr/>
                    <a:lstStyle/>
                    <a:p>
                      <a:pPr algn="l" rtl="0" fontAlgn="ctr"/>
                      <a:r>
                        <a:rPr lang="en-US" sz="600" u="none" strike="noStrike">
                          <a:effectLst/>
                        </a:rPr>
                        <a:t>Coordination: National Mental Health Programme (Ministry of Health) </a:t>
                      </a:r>
                      <a:endParaRPr lang="en-US" sz="600" b="0" i="0" u="none" strike="noStrike">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Q3 2013</a:t>
                      </a:r>
                      <a:endParaRPr lang="en-US" sz="600" b="0" i="0" u="none" strike="noStrike" dirty="0">
                        <a:solidFill>
                          <a:srgbClr val="000000"/>
                        </a:solidFill>
                        <a:effectLst/>
                        <a:latin typeface="Calibri"/>
                      </a:endParaRPr>
                    </a:p>
                  </a:txBody>
                  <a:tcPr marL="1404" marR="1404" marT="1404" marB="0" anchor="ct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NACD, WHO, UNAIDS, HAARP, KHANA, </a:t>
                      </a:r>
                      <a:r>
                        <a:rPr lang="en-US" sz="600" u="none" strike="noStrike" dirty="0" err="1">
                          <a:effectLst/>
                        </a:rPr>
                        <a:t>Mith</a:t>
                      </a:r>
                      <a:r>
                        <a:rPr lang="en-US" sz="600" u="none" strike="noStrike" dirty="0">
                          <a:effectLst/>
                        </a:rPr>
                        <a:t> </a:t>
                      </a:r>
                      <a:r>
                        <a:rPr lang="en-US" sz="600" u="none" strike="noStrike" dirty="0" err="1">
                          <a:effectLst/>
                        </a:rPr>
                        <a:t>Samlanh</a:t>
                      </a:r>
                      <a:r>
                        <a:rPr lang="en-US" sz="600" u="none" strike="noStrike" dirty="0">
                          <a:effectLst/>
                        </a:rPr>
                        <a:t>, </a:t>
                      </a:r>
                      <a:r>
                        <a:rPr lang="en-US" sz="600" u="none" strike="noStrike" dirty="0" err="1">
                          <a:effectLst/>
                        </a:rPr>
                        <a:t>Korsang</a:t>
                      </a:r>
                      <a:r>
                        <a:rPr lang="en-US" sz="600" u="none" strike="noStrike" dirty="0">
                          <a:effectLst/>
                        </a:rPr>
                        <a:t>, FHI360.</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dirty="0">
                          <a:effectLst/>
                        </a:rPr>
                        <a:t>Implement CPITC initiatives among PWUD and PWID.</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NCHADS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Q3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WHO, UNAIDS, KHANA, </a:t>
                      </a:r>
                      <a:r>
                        <a:rPr lang="en-US" sz="600" u="none" strike="noStrike" dirty="0" err="1">
                          <a:effectLst/>
                        </a:rPr>
                        <a:t>Mith</a:t>
                      </a:r>
                      <a:r>
                        <a:rPr lang="en-US" sz="600" u="none" strike="noStrike" dirty="0">
                          <a:effectLst/>
                        </a:rPr>
                        <a:t> </a:t>
                      </a:r>
                      <a:r>
                        <a:rPr lang="en-US" sz="600" u="none" strike="noStrike" dirty="0" err="1">
                          <a:effectLst/>
                        </a:rPr>
                        <a:t>Samlanh</a:t>
                      </a:r>
                      <a:r>
                        <a:rPr lang="en-US" sz="600" u="none" strike="noStrike" dirty="0">
                          <a:effectLst/>
                        </a:rPr>
                        <a:t>, </a:t>
                      </a:r>
                      <a:r>
                        <a:rPr lang="en-US" sz="600" u="none" strike="noStrike" dirty="0" err="1">
                          <a:effectLst/>
                        </a:rPr>
                        <a:t>Korsang</a:t>
                      </a:r>
                      <a:r>
                        <a:rPr lang="en-US" sz="600" u="none" strike="noStrike" dirty="0">
                          <a:effectLst/>
                        </a:rPr>
                        <a:t>, FHI360.</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69369">
                <a:tc vMerge="1">
                  <a:txBody>
                    <a:bodyPr/>
                    <a:lstStyle/>
                    <a:p>
                      <a:endParaRPr lang="en-US"/>
                    </a:p>
                  </a:txBody>
                  <a:tcPr/>
                </a:tc>
                <a:tc rowSpan="2">
                  <a:txBody>
                    <a:bodyPr/>
                    <a:lstStyle/>
                    <a:p>
                      <a:pPr algn="l" rtl="0" fontAlgn="ctr"/>
                      <a:r>
                        <a:rPr lang="en-US" sz="600" u="none" strike="noStrike">
                          <a:effectLst/>
                        </a:rPr>
                        <a:t>Advocate for better cross border coordination between Thailand and Cambodia on the issue of CoPTC  for Migrant Workers</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a:effectLst/>
                        </a:rPr>
                        <a:t>Coordination: NCHADS /NAA</a:t>
                      </a:r>
                      <a:endParaRPr lang="en-US" sz="600" b="0" i="0" u="none" strike="noStrike">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Q1 2014</a:t>
                      </a:r>
                      <a:endParaRPr lang="en-US" sz="600" b="0" i="0" u="none" strike="noStrike" dirty="0">
                        <a:solidFill>
                          <a:srgbClr val="000000"/>
                        </a:solidFill>
                        <a:effectLst/>
                        <a:latin typeface="Calibri"/>
                      </a:endParaRPr>
                    </a:p>
                  </a:txBody>
                  <a:tcPr marL="1404" marR="1404" marT="1404" marB="0" anchor="ctr"/>
                </a:tc>
              </a:tr>
              <a:tr h="0">
                <a:tc vMerge="1">
                  <a:txBody>
                    <a:bodyPr/>
                    <a:lstStyle/>
                    <a:p>
                      <a:endParaRPr lang="en-US"/>
                    </a:p>
                  </a:txBody>
                  <a:tcPr/>
                </a:tc>
                <a:tc vMerge="1">
                  <a:txBody>
                    <a:bodyPr/>
                    <a:lstStyle/>
                    <a:p>
                      <a:endParaRPr lang="en-US"/>
                    </a:p>
                  </a:txBody>
                  <a:tcPr/>
                </a:tc>
                <a:tc>
                  <a:txBody>
                    <a:bodyPr/>
                    <a:lstStyle/>
                    <a:p>
                      <a:pPr algn="l" rtl="0" fontAlgn="ctr"/>
                      <a:r>
                        <a:rPr lang="es-ES" sz="600" u="none" strike="noStrike" dirty="0" err="1">
                          <a:effectLst/>
                        </a:rPr>
                        <a:t>Contributors</a:t>
                      </a:r>
                      <a:r>
                        <a:rPr lang="es-ES" sz="600" u="none" strike="noStrike" dirty="0">
                          <a:effectLst/>
                        </a:rPr>
                        <a:t> : ASEAN ATFOA, JUNIMA/ UNDP</a:t>
                      </a:r>
                      <a:endParaRPr lang="es-E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rowSpan="6">
                  <a:txBody>
                    <a:bodyPr/>
                    <a:lstStyle/>
                    <a:p>
                      <a:pPr algn="ctr" fontAlgn="ctr"/>
                      <a:r>
                        <a:rPr lang="en-US" sz="1050" u="none" strike="noStrike" dirty="0">
                          <a:effectLst/>
                        </a:rPr>
                        <a:t>Target 3</a:t>
                      </a:r>
                      <a:endParaRPr lang="en-US" sz="1050" b="0" i="0" u="none" strike="noStrike" dirty="0">
                        <a:solidFill>
                          <a:srgbClr val="000000"/>
                        </a:solidFill>
                        <a:effectLst/>
                        <a:latin typeface="Calibri"/>
                      </a:endParaRPr>
                    </a:p>
                  </a:txBody>
                  <a:tcPr marL="1404" marR="1404" marT="1404" marB="0" anchor="ctr"/>
                </a:tc>
                <a:tc rowSpan="2">
                  <a:txBody>
                    <a:bodyPr/>
                    <a:lstStyle/>
                    <a:p>
                      <a:pPr algn="l" rtl="0" fontAlgn="ctr"/>
                      <a:r>
                        <a:rPr lang="en-US" sz="600" u="none" strike="noStrike" dirty="0">
                          <a:effectLst/>
                        </a:rPr>
                        <a:t>Operationalize the recommendations of the recent Health Sector HIV </a:t>
                      </a:r>
                      <a:r>
                        <a:rPr lang="en-US" sz="600" u="none" strike="noStrike" dirty="0" err="1">
                          <a:effectLst/>
                        </a:rPr>
                        <a:t>Programme</a:t>
                      </a:r>
                      <a:r>
                        <a:rPr lang="en-US" sz="600" u="none" strike="noStrike" dirty="0">
                          <a:effectLst/>
                        </a:rPr>
                        <a:t> Review and conduct necessary and consistent follow-up.</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NMCHC</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Starting Q3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key implementing NGOs, WHO/JUTH, CDC, CHAI</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61622">
                <a:tc vMerge="1">
                  <a:txBody>
                    <a:bodyPr/>
                    <a:lstStyle/>
                    <a:p>
                      <a:endParaRPr lang="en-US"/>
                    </a:p>
                  </a:txBody>
                  <a:tcPr/>
                </a:tc>
                <a:tc rowSpan="2">
                  <a:txBody>
                    <a:bodyPr/>
                    <a:lstStyle/>
                    <a:p>
                      <a:pPr algn="l" rtl="0" fontAlgn="ctr"/>
                      <a:r>
                        <a:rPr lang="en-US" sz="600" u="none" strike="noStrike">
                          <a:effectLst/>
                        </a:rPr>
                        <a:t>Conduct implementation research for new services and approaches to test for efficiency and effectiveness, prioritizing the most important target groups.</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a:effectLst/>
                        </a:rPr>
                        <a:t>Coordination: NMCHC</a:t>
                      </a:r>
                      <a:endParaRPr lang="en-US" sz="600" b="0" i="0" u="none" strike="noStrike">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Starting Q3 2013</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key implementing NGOs, UNICEF</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a:effectLst/>
                        </a:rPr>
                        <a:t>Integrate PMTCT into national health system and funding mechanisms to ensure the sustainability of PMTCT (see Target 10).</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a:effectLst/>
                        </a:rPr>
                        <a:t>Coordination: MOH </a:t>
                      </a:r>
                      <a:endParaRPr lang="en-US" sz="600" b="0" i="0" u="none" strike="noStrike">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On-going process</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NMCHC, key implementing NGOs, UNICEF/JUTH</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rowSpan="6">
                  <a:txBody>
                    <a:bodyPr/>
                    <a:lstStyle/>
                    <a:p>
                      <a:pPr algn="ctr" fontAlgn="ctr"/>
                      <a:r>
                        <a:rPr lang="en-US" sz="1050" u="none" strike="noStrike" dirty="0">
                          <a:effectLst/>
                        </a:rPr>
                        <a:t>Target 4</a:t>
                      </a:r>
                      <a:endParaRPr lang="en-US" sz="1050" b="0" i="0" u="none" strike="noStrike" dirty="0">
                        <a:solidFill>
                          <a:srgbClr val="000000"/>
                        </a:solidFill>
                        <a:effectLst/>
                        <a:latin typeface="Calibri"/>
                      </a:endParaRPr>
                    </a:p>
                  </a:txBody>
                  <a:tcPr marL="1404" marR="1404" marT="1404" marB="0" anchor="ctr"/>
                </a:tc>
                <a:tc rowSpan="2">
                  <a:txBody>
                    <a:bodyPr/>
                    <a:lstStyle/>
                    <a:p>
                      <a:pPr algn="l" rtl="0" fontAlgn="ctr"/>
                      <a:r>
                        <a:rPr lang="en-US" sz="600" u="none" strike="noStrike" dirty="0">
                          <a:effectLst/>
                        </a:rPr>
                        <a:t>Operationalize the recommendations of the recent Health Sector HIV </a:t>
                      </a:r>
                      <a:r>
                        <a:rPr lang="en-US" sz="600" u="none" strike="noStrike" dirty="0" err="1">
                          <a:effectLst/>
                        </a:rPr>
                        <a:t>Programme</a:t>
                      </a:r>
                      <a:r>
                        <a:rPr lang="en-US" sz="600" u="none" strike="noStrike" dirty="0">
                          <a:effectLst/>
                        </a:rPr>
                        <a:t> Review and conduct necessary and consistent follow-up.</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NMCHC</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Starting Q3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key implementing NGOs, WHO/JUTH, CDC, CHAI</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61622">
                <a:tc vMerge="1">
                  <a:txBody>
                    <a:bodyPr/>
                    <a:lstStyle/>
                    <a:p>
                      <a:endParaRPr lang="en-US"/>
                    </a:p>
                  </a:txBody>
                  <a:tcPr/>
                </a:tc>
                <a:tc rowSpan="2">
                  <a:txBody>
                    <a:bodyPr/>
                    <a:lstStyle/>
                    <a:p>
                      <a:pPr algn="l" rtl="0" fontAlgn="ctr"/>
                      <a:r>
                        <a:rPr lang="en-US" sz="600" u="none" strike="noStrike">
                          <a:effectLst/>
                        </a:rPr>
                        <a:t>Conduct implementation research for new services and approaches to test for efficiency and effectiveness, prioritizing the most important target groups.</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NMCHC</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Starting Q3 2013</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a:effectLst/>
                        </a:rPr>
                        <a:t>Contributors: NCHADS, key implementing NGOs, UNICEF</a:t>
                      </a:r>
                      <a:endParaRPr lang="en-US" sz="600" b="0" i="0" u="none" strike="noStrike">
                        <a:solidFill>
                          <a:srgbClr val="000000"/>
                        </a:solidFill>
                        <a:effectLst/>
                        <a:latin typeface="Calibri"/>
                      </a:endParaRPr>
                    </a:p>
                  </a:txBody>
                  <a:tcPr marL="1404" marR="1404" marT="1404" marB="0" anchor="ct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dirty="0">
                          <a:effectLst/>
                        </a:rPr>
                        <a:t>Integrate PMTCT into national health system and funding mechanisms to ensure the sustainability of PMTCT (see Target 10).</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a:effectLst/>
                        </a:rPr>
                        <a:t>Coordination: MOH </a:t>
                      </a:r>
                      <a:endParaRPr lang="en-US" sz="600" b="0" i="0" u="none" strike="noStrike">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On-going process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NMCHC, key implementing NGOs, UNICEF/JUTH</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rowSpan="6">
                  <a:txBody>
                    <a:bodyPr/>
                    <a:lstStyle/>
                    <a:p>
                      <a:pPr algn="ctr" fontAlgn="ctr"/>
                      <a:r>
                        <a:rPr lang="en-US" sz="1050" u="none" strike="noStrike" dirty="0">
                          <a:effectLst/>
                        </a:rPr>
                        <a:t>Target 5</a:t>
                      </a:r>
                      <a:endParaRPr lang="en-US" sz="1050" b="0" i="0" u="none" strike="noStrike" dirty="0">
                        <a:solidFill>
                          <a:srgbClr val="000000"/>
                        </a:solidFill>
                        <a:effectLst/>
                        <a:latin typeface="Calibri"/>
                      </a:endParaRPr>
                    </a:p>
                  </a:txBody>
                  <a:tcPr marL="1404" marR="1404" marT="1404" marB="0" anchor="ctr"/>
                </a:tc>
                <a:tc rowSpan="2">
                  <a:txBody>
                    <a:bodyPr/>
                    <a:lstStyle/>
                    <a:p>
                      <a:pPr algn="l" rtl="0" fontAlgn="ctr"/>
                      <a:r>
                        <a:rPr lang="en-US" sz="600" u="none" strike="noStrike">
                          <a:effectLst/>
                        </a:rPr>
                        <a:t>Operationalize the recommendations of the recent Health Sector HIV Programme Review and conduct necessary and consistent follow-up.</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NCHADS</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Starting Q3 2013</a:t>
                      </a:r>
                      <a:endParaRPr lang="en-US" sz="600" b="0" i="0" u="none" strike="noStrike" dirty="0">
                        <a:solidFill>
                          <a:srgbClr val="000000"/>
                        </a:solidFill>
                        <a:effectLst/>
                        <a:latin typeface="Calibri"/>
                      </a:endParaRPr>
                    </a:p>
                  </a:txBody>
                  <a:tcPr marL="1404" marR="1404" marT="1404" marB="0" anchor="ct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CENAT, NMCHC, key implementing NGOs, WHO/JUTH, US-CDC, CHAI.</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61622">
                <a:tc vMerge="1">
                  <a:txBody>
                    <a:bodyPr/>
                    <a:lstStyle/>
                    <a:p>
                      <a:endParaRPr lang="en-US"/>
                    </a:p>
                  </a:txBody>
                  <a:tcPr/>
                </a:tc>
                <a:tc rowSpan="2">
                  <a:txBody>
                    <a:bodyPr/>
                    <a:lstStyle/>
                    <a:p>
                      <a:pPr algn="l" rtl="0" fontAlgn="ctr"/>
                      <a:r>
                        <a:rPr lang="en-US" sz="600" u="none" strike="noStrike" dirty="0">
                          <a:effectLst/>
                        </a:rPr>
                        <a:t>Conduct implementation research for new services and approaches to test for efficiency and effectiveness, prioritizing the most important target groups.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NCHADS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Starting Q3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key implementing NGOs, UNICEF</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a:effectLst/>
                        </a:rPr>
                        <a:t>Integrate care and treatment into national health system and funding mechanisms to ensure the sustainability of these services (see Target 10).</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MOH </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On-going process</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key implementing NGOs, WHO/JUTH, CHAI</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rowSpan="8">
                  <a:txBody>
                    <a:bodyPr/>
                    <a:lstStyle/>
                    <a:p>
                      <a:pPr algn="ctr" fontAlgn="ctr"/>
                      <a:r>
                        <a:rPr lang="en-US" sz="1050" u="none" strike="noStrike" dirty="0">
                          <a:effectLst/>
                        </a:rPr>
                        <a:t>Target 6</a:t>
                      </a:r>
                      <a:endParaRPr lang="en-US" sz="1050" b="0" i="0" u="none" strike="noStrike" dirty="0">
                        <a:solidFill>
                          <a:srgbClr val="000000"/>
                        </a:solidFill>
                        <a:effectLst/>
                        <a:latin typeface="Calibri"/>
                      </a:endParaRPr>
                    </a:p>
                  </a:txBody>
                  <a:tcPr marL="1404" marR="1404" marT="1404" marB="0" anchor="ctr"/>
                </a:tc>
                <a:tc rowSpan="2">
                  <a:txBody>
                    <a:bodyPr/>
                    <a:lstStyle/>
                    <a:p>
                      <a:pPr algn="l" rtl="0" fontAlgn="ctr"/>
                      <a:r>
                        <a:rPr lang="en-US" sz="600" u="none" strike="noStrike" dirty="0">
                          <a:effectLst/>
                        </a:rPr>
                        <a:t>Identification and costing of key program interventions of NSP III/IV by using the Investment Framework</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NAA</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Q3-4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key  ministries, implementing NGOs, UNs and Development Partners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dirty="0">
                          <a:effectLst/>
                        </a:rPr>
                        <a:t>Develop a five year resource </a:t>
                      </a:r>
                      <a:r>
                        <a:rPr lang="en-US" sz="600" u="none" strike="noStrike" dirty="0" err="1">
                          <a:effectLst/>
                        </a:rPr>
                        <a:t>mobilisation</a:t>
                      </a:r>
                      <a:r>
                        <a:rPr lang="en-US" sz="600" u="none" strike="noStrike" dirty="0">
                          <a:effectLst/>
                        </a:rPr>
                        <a:t> plan to guide funding applications with the RGC as well as external donors.</a:t>
                      </a:r>
                      <a:endParaRPr lang="en-US" sz="600" b="0" i="0" u="none" strike="noStrike" dirty="0">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NAA</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a:effectLst/>
                        </a:rPr>
                        <a:t>Q1 2014</a:t>
                      </a:r>
                      <a:endParaRPr lang="en-US" sz="600" b="0" i="0" u="none" strike="noStrike">
                        <a:solidFill>
                          <a:srgbClr val="000000"/>
                        </a:solidFill>
                        <a:effectLst/>
                        <a:latin typeface="Calibri"/>
                      </a:endParaRPr>
                    </a:p>
                  </a:txBody>
                  <a:tcPr marL="1404" marR="1404" marT="1404" marB="0" anchor="ct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a:effectLst/>
                        </a:rPr>
                        <a:t>Contributors: key  ministries, implementing NGOs, UNs and Development Partners</a:t>
                      </a:r>
                      <a:endParaRPr lang="en-US" sz="600" b="0" i="0" u="none" strike="noStrike">
                        <a:solidFill>
                          <a:srgbClr val="000000"/>
                        </a:solidFill>
                        <a:effectLst/>
                        <a:latin typeface="Calibri"/>
                      </a:endParaRPr>
                    </a:p>
                  </a:txBody>
                  <a:tcPr marL="1404" marR="1404" marT="1404" marB="0" anchor="ct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dirty="0">
                          <a:effectLst/>
                        </a:rPr>
                        <a:t>Assessment of current HIV funding governance mechanisms and recommendations for gradual </a:t>
                      </a:r>
                      <a:r>
                        <a:rPr lang="en-US" sz="600" u="none" strike="noStrike" dirty="0" err="1">
                          <a:effectLst/>
                        </a:rPr>
                        <a:t>harmonisation</a:t>
                      </a:r>
                      <a:r>
                        <a:rPr lang="en-US" sz="600" u="none" strike="noStrike" dirty="0">
                          <a:effectLst/>
                        </a:rPr>
                        <a:t>/integration within national systems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a:effectLst/>
                        </a:rPr>
                        <a:t>Coordination: NAA, as part of the NSP III mid-term review (MRT)</a:t>
                      </a:r>
                      <a:endParaRPr lang="en-US" sz="600" b="0" i="0" u="none" strike="noStrike">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a:effectLst/>
                        </a:rPr>
                        <a:t>Q3-4 2013</a:t>
                      </a:r>
                      <a:endParaRPr lang="en-US" sz="600" b="0" i="0" u="none" strike="noStrike">
                        <a:solidFill>
                          <a:srgbClr val="000000"/>
                        </a:solidFill>
                        <a:effectLst/>
                        <a:latin typeface="Calibri"/>
                      </a:endParaRPr>
                    </a:p>
                  </a:txBody>
                  <a:tcPr marL="1404" marR="1404" marT="1404" marB="0" anchor="ctr">
                    <a:solidFill>
                      <a:schemeClr val="tx2">
                        <a:lumMod val="20000"/>
                        <a:lumOff val="80000"/>
                      </a:schemeClr>
                    </a:solidFill>
                  </a:tcP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relevant departments in </a:t>
                      </a:r>
                      <a:r>
                        <a:rPr lang="en-US" sz="600" u="none" strike="noStrike" dirty="0" err="1">
                          <a:effectLst/>
                        </a:rPr>
                        <a:t>MoH</a:t>
                      </a:r>
                      <a:r>
                        <a:rPr lang="en-US" sz="600" u="none" strike="noStrike" dirty="0">
                          <a:effectLst/>
                        </a:rPr>
                        <a:t>, </a:t>
                      </a:r>
                      <a:r>
                        <a:rPr lang="en-US" sz="600" u="none" strike="noStrike" dirty="0" err="1">
                          <a:effectLst/>
                        </a:rPr>
                        <a:t>MoP</a:t>
                      </a:r>
                      <a:r>
                        <a:rPr lang="en-US" sz="600" u="none" strike="noStrike" dirty="0">
                          <a:effectLst/>
                        </a:rPr>
                        <a:t>, MEF and other ministries, UNAIDS, WHO, US-CDC, </a:t>
                      </a:r>
                      <a:r>
                        <a:rPr lang="en-US" sz="600" u="none" strike="noStrike" dirty="0" err="1">
                          <a:effectLst/>
                        </a:rPr>
                        <a:t>GiZ</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a:effectLst/>
                        </a:rPr>
                        <a:t>Use the governance and accountability structure to mobilize resource from funding agencies including GFATM </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Coordinator: NAA </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a:effectLst/>
                        </a:rPr>
                        <a:t>Starting Q1 2014</a:t>
                      </a:r>
                      <a:endParaRPr lang="en-US" sz="600" b="0" i="0" u="none" strike="noStrike">
                        <a:solidFill>
                          <a:srgbClr val="000000"/>
                        </a:solidFill>
                        <a:effectLst/>
                        <a:latin typeface="Calibri"/>
                      </a:endParaRPr>
                    </a:p>
                  </a:txBody>
                  <a:tcPr marL="1404" marR="1404" marT="1404" marB="0" anchor="ct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NCHADS (</a:t>
                      </a:r>
                      <a:r>
                        <a:rPr lang="en-US" sz="600" u="none" strike="noStrike" dirty="0" err="1">
                          <a:effectLst/>
                        </a:rPr>
                        <a:t>Costed</a:t>
                      </a:r>
                      <a:r>
                        <a:rPr lang="en-US" sz="600" u="none" strike="noStrike" dirty="0">
                          <a:effectLst/>
                        </a:rPr>
                        <a:t>  health sector response to HIV/AIDS, key implementing NGOs, UN and other development partners </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rowSpan="3">
                  <a:txBody>
                    <a:bodyPr/>
                    <a:lstStyle/>
                    <a:p>
                      <a:pPr algn="ctr" fontAlgn="ctr"/>
                      <a:r>
                        <a:rPr lang="en-US" sz="1050" u="none" strike="noStrike" dirty="0">
                          <a:effectLst/>
                        </a:rPr>
                        <a:t>Target 7</a:t>
                      </a:r>
                      <a:endParaRPr lang="en-US" sz="1050" b="0" i="0" u="none" strike="noStrike" dirty="0">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Comprehensive HIV-related gender (including GBV)  review of national response to HIV</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NAA in collaboration with MOWA, UN  agencies and  CSOs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ctr" rtl="0" fontAlgn="ctr"/>
                      <a:r>
                        <a:rPr lang="en-US" sz="600" u="none" strike="noStrike" dirty="0">
                          <a:effectLst/>
                        </a:rPr>
                        <a:t>Q3-4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vMerge="1">
                  <a:txBody>
                    <a:bodyPr/>
                    <a:lstStyle/>
                    <a:p>
                      <a:endParaRPr lang="en-US"/>
                    </a:p>
                  </a:txBody>
                  <a:tcPr/>
                </a:tc>
                <a:tc>
                  <a:txBody>
                    <a:bodyPr/>
                    <a:lstStyle/>
                    <a:p>
                      <a:pPr algn="l" rtl="0" fontAlgn="ctr"/>
                      <a:r>
                        <a:rPr lang="en-US" sz="600" u="none" strike="noStrike">
                          <a:effectLst/>
                        </a:rPr>
                        <a:t>Develop clear strategy and indicators on GBV and HIV </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NAA in collaboration with </a:t>
                      </a:r>
                      <a:r>
                        <a:rPr lang="en-US" sz="600" u="none" strike="noStrike" dirty="0" err="1">
                          <a:effectLst/>
                        </a:rPr>
                        <a:t>MoWA</a:t>
                      </a:r>
                      <a:r>
                        <a:rPr lang="en-US" sz="600" u="none" strike="noStrike" dirty="0">
                          <a:effectLst/>
                        </a:rPr>
                        <a:t>, UN  agencies and  CSOs</a:t>
                      </a:r>
                      <a:endParaRPr lang="en-US" sz="600" b="0" i="0" u="none" strike="noStrike" dirty="0">
                        <a:solidFill>
                          <a:srgbClr val="000000"/>
                        </a:solidFill>
                        <a:effectLst/>
                        <a:latin typeface="Calibri"/>
                      </a:endParaRPr>
                    </a:p>
                  </a:txBody>
                  <a:tcPr marL="1404" marR="1404" marT="1404" marB="0" anchor="ctr"/>
                </a:tc>
                <a:tc>
                  <a:txBody>
                    <a:bodyPr/>
                    <a:lstStyle/>
                    <a:p>
                      <a:pPr algn="ctr" rtl="0" fontAlgn="ctr"/>
                      <a:r>
                        <a:rPr lang="en-US" sz="600" u="none" strike="noStrike">
                          <a:effectLst/>
                        </a:rPr>
                        <a:t>Q2 2014</a:t>
                      </a:r>
                      <a:endParaRPr lang="en-US" sz="600" b="0" i="0" u="none" strike="noStrike">
                        <a:solidFill>
                          <a:srgbClr val="000000"/>
                        </a:solidFill>
                        <a:effectLst/>
                        <a:latin typeface="Calibri"/>
                      </a:endParaRPr>
                    </a:p>
                  </a:txBody>
                  <a:tcPr marL="1404" marR="1404" marT="1404" marB="0" anchor="ctr"/>
                </a:tc>
              </a:tr>
              <a:tr h="88625">
                <a:tc vMerge="1">
                  <a:txBody>
                    <a:bodyPr/>
                    <a:lstStyle/>
                    <a:p>
                      <a:endParaRPr lang="en-US"/>
                    </a:p>
                  </a:txBody>
                  <a:tcPr/>
                </a:tc>
                <a:tc>
                  <a:txBody>
                    <a:bodyPr/>
                    <a:lstStyle/>
                    <a:p>
                      <a:pPr algn="l" rtl="0" fontAlgn="ctr"/>
                      <a:r>
                        <a:rPr lang="en-US" sz="600" u="none" strike="noStrike" dirty="0">
                          <a:effectLst/>
                        </a:rPr>
                        <a:t>Development of an evidence informed Action Plan on GBV and HIV (consistent with NSP III mid-term review (MRT)recommendations and NAPVAW)</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Lead: </a:t>
                      </a:r>
                      <a:r>
                        <a:rPr lang="en-US" sz="600" u="none" strike="noStrike" dirty="0" err="1">
                          <a:effectLst/>
                        </a:rPr>
                        <a:t>MoWA</a:t>
                      </a:r>
                      <a:r>
                        <a:rPr lang="en-US" sz="600" u="none" strike="noStrike" dirty="0">
                          <a:effectLst/>
                        </a:rPr>
                        <a:t> in collaboration with NAA, NCHADS, with inputs from development partners and CSOs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ctr" rtl="0" fontAlgn="ctr"/>
                      <a:r>
                        <a:rPr lang="en-US" sz="600" u="none" strike="noStrike" dirty="0">
                          <a:effectLst/>
                        </a:rPr>
                        <a:t>Q1 2014</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44650">
                <a:tc rowSpan="6">
                  <a:txBody>
                    <a:bodyPr/>
                    <a:lstStyle/>
                    <a:p>
                      <a:pPr algn="ctr" fontAlgn="ctr"/>
                      <a:r>
                        <a:rPr lang="en-US" sz="1050" u="none" strike="noStrike" dirty="0">
                          <a:effectLst/>
                        </a:rPr>
                        <a:t>Target 8</a:t>
                      </a:r>
                      <a:endParaRPr lang="en-US" sz="1050" b="0" i="0" u="none" strike="noStrike" dirty="0">
                        <a:solidFill>
                          <a:srgbClr val="000000"/>
                        </a:solidFill>
                        <a:effectLst/>
                        <a:latin typeface="Calibri"/>
                      </a:endParaRPr>
                    </a:p>
                  </a:txBody>
                  <a:tcPr marL="1404" marR="1404" marT="1404" marB="0" anchor="ctr"/>
                </a:tc>
                <a:tc rowSpan="2">
                  <a:txBody>
                    <a:bodyPr/>
                    <a:lstStyle/>
                    <a:p>
                      <a:pPr algn="l" rtl="0" fontAlgn="ctr"/>
                      <a:r>
                        <a:rPr lang="en-US" sz="600" u="none" strike="noStrike">
                          <a:effectLst/>
                        </a:rPr>
                        <a:t>National review of Law and Policy barrier for the AIDS response (as per Cambodia’s commitment to the  ESCAP) </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a:effectLst/>
                        </a:rPr>
                        <a:t>Coordination: NAA </a:t>
                      </a:r>
                      <a:endParaRPr lang="en-US" sz="600" b="0" i="0" u="none" strike="noStrike">
                        <a:solidFill>
                          <a:srgbClr val="000000"/>
                        </a:solidFill>
                        <a:effectLst/>
                        <a:latin typeface="Calibri"/>
                      </a:endParaRPr>
                    </a:p>
                  </a:txBody>
                  <a:tcPr marL="1404" marR="1404" marT="1404" marB="0" anchor="ctr"/>
                </a:tc>
                <a:tc rowSpan="2">
                  <a:txBody>
                    <a:bodyPr/>
                    <a:lstStyle/>
                    <a:p>
                      <a:pPr algn="ctr" rtl="0" fontAlgn="ctr"/>
                      <a:r>
                        <a:rPr lang="en-US" sz="600" u="none" strike="noStrike">
                          <a:effectLst/>
                        </a:rPr>
                        <a:t>Q3-4 2013</a:t>
                      </a:r>
                      <a:endParaRPr lang="en-US" sz="600" b="0" i="0" u="none" strike="noStrike">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a:effectLst/>
                        </a:rPr>
                        <a:t>Contribution: key ministries, civil society, UNAIDS/UNDP</a:t>
                      </a:r>
                      <a:endParaRPr lang="en-US" sz="600" b="0" i="0" u="none" strike="noStrike">
                        <a:solidFill>
                          <a:srgbClr val="000000"/>
                        </a:solidFill>
                        <a:effectLst/>
                        <a:latin typeface="Calibri"/>
                      </a:endParaRPr>
                    </a:p>
                  </a:txBody>
                  <a:tcPr marL="1404" marR="1404" marT="1404" marB="0" anchor="ctr"/>
                </a:tc>
                <a:tc vMerge="1">
                  <a:txBody>
                    <a:bodyPr/>
                    <a:lstStyle/>
                    <a:p>
                      <a:endParaRPr lang="en-US"/>
                    </a:p>
                  </a:txBody>
                  <a:tcPr/>
                </a:tc>
              </a:tr>
              <a:tr h="88625">
                <a:tc vMerge="1">
                  <a:txBody>
                    <a:bodyPr/>
                    <a:lstStyle/>
                    <a:p>
                      <a:endParaRPr lang="en-US"/>
                    </a:p>
                  </a:txBody>
                  <a:tcPr/>
                </a:tc>
                <a:tc rowSpan="2">
                  <a:txBody>
                    <a:bodyPr/>
                    <a:lstStyle/>
                    <a:p>
                      <a:pPr algn="l" rtl="0" fontAlgn="ctr"/>
                      <a:r>
                        <a:rPr lang="en-US" sz="600" u="none" strike="noStrike" dirty="0">
                          <a:effectLst/>
                        </a:rPr>
                        <a:t>Legal literacy among Law enforcement bodies and the PLHIV and MARPs communities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for Law enforcement bodies: NAA in collaboration with MOI and relevant development partners and communities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Q4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132601">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Coordination for communities: CPN+ in collaboration with networks of MARPs with support from NGOs working on Legal and human rights, government and relevant development partners and UN agencies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a:effectLst/>
                        </a:rPr>
                        <a:t>Implementation of action on PCPI with a clear monitoring system established  </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a:effectLst/>
                        </a:rPr>
                        <a:t>Coordination: NAA and MOI</a:t>
                      </a:r>
                      <a:endParaRPr lang="en-US" sz="600" b="0" i="0" u="none" strike="noStrike">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Q3-4 2013</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Contribution: UNAIDS/ relevant development partners and NGOs</a:t>
                      </a:r>
                      <a:endParaRPr lang="en-US" sz="600" b="0" i="0" u="none" strike="noStrike" dirty="0">
                        <a:solidFill>
                          <a:srgbClr val="000000"/>
                        </a:solidFill>
                        <a:effectLst/>
                        <a:latin typeface="Calibri"/>
                      </a:endParaRPr>
                    </a:p>
                  </a:txBody>
                  <a:tcPr marL="1404" marR="1404" marT="1404" marB="0" anchor="ctr"/>
                </a:tc>
                <a:tc vMerge="1">
                  <a:txBody>
                    <a:bodyPr/>
                    <a:lstStyle/>
                    <a:p>
                      <a:endParaRPr lang="en-US"/>
                    </a:p>
                  </a:txBody>
                  <a:tcPr/>
                </a:tc>
              </a:tr>
              <a:tr h="44650">
                <a:tc rowSpan="9">
                  <a:txBody>
                    <a:bodyPr/>
                    <a:lstStyle/>
                    <a:p>
                      <a:pPr algn="ctr" fontAlgn="ctr"/>
                      <a:r>
                        <a:rPr lang="en-US" sz="1050" u="none" strike="noStrike" dirty="0">
                          <a:effectLst/>
                        </a:rPr>
                        <a:t>Target 10</a:t>
                      </a:r>
                      <a:endParaRPr lang="en-US" sz="1050" b="0" i="0" u="none" strike="noStrike" dirty="0">
                        <a:solidFill>
                          <a:srgbClr val="000000"/>
                        </a:solidFill>
                        <a:effectLst/>
                        <a:latin typeface="Calibri"/>
                      </a:endParaRPr>
                    </a:p>
                  </a:txBody>
                  <a:tcPr marL="1404" marR="1404" marT="1404" marB="0" anchor="ctr"/>
                </a:tc>
                <a:tc rowSpan="2">
                  <a:txBody>
                    <a:bodyPr/>
                    <a:lstStyle/>
                    <a:p>
                      <a:pPr algn="l" rtl="0" fontAlgn="ctr"/>
                      <a:r>
                        <a:rPr lang="en-US" sz="600" u="none" strike="noStrike" dirty="0">
                          <a:effectLst/>
                        </a:rPr>
                        <a:t>Conduct MTR of NSP III (including the issues on governance and accountability framework for country response to HIV and AIDS). </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NAA</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Q2-Q3 2013</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123803">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 Contributors:  UNs/Development partners, CRDB/CDC, MARPs Network, CSOs and key ministries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0">
                <a:tc vMerge="1">
                  <a:txBody>
                    <a:bodyPr/>
                    <a:lstStyle/>
                    <a:p>
                      <a:endParaRPr lang="en-US"/>
                    </a:p>
                  </a:txBody>
                  <a:tcPr/>
                </a:tc>
                <a:tc rowSpan="2">
                  <a:txBody>
                    <a:bodyPr/>
                    <a:lstStyle/>
                    <a:p>
                      <a:pPr algn="l" rtl="0" fontAlgn="ctr"/>
                      <a:r>
                        <a:rPr lang="en-US" sz="600" u="none" strike="noStrike" dirty="0">
                          <a:effectLst/>
                        </a:rPr>
                        <a:t>Review and update when needed recommendations of the ‘Review of SP for Incorporating HIV Sensitivity’ report and identify key actions to implement them </a:t>
                      </a:r>
                      <a:endParaRPr lang="en-US" sz="600" b="0" i="0" u="none" strike="noStrike" dirty="0">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NAA</a:t>
                      </a:r>
                      <a:endParaRPr lang="en-US" sz="600" b="0" i="0" u="none" strike="noStrike" dirty="0">
                        <a:solidFill>
                          <a:srgbClr val="000000"/>
                        </a:solidFill>
                        <a:effectLst/>
                        <a:latin typeface="Calibri"/>
                      </a:endParaRPr>
                    </a:p>
                  </a:txBody>
                  <a:tcPr marL="1404" marR="1404" marT="1404" marB="0" anchor="ctr"/>
                </a:tc>
                <a:tc rowSpan="2">
                  <a:txBody>
                    <a:bodyPr/>
                    <a:lstStyle/>
                    <a:p>
                      <a:pPr algn="ctr" rtl="0" fontAlgn="ctr"/>
                      <a:r>
                        <a:rPr lang="en-US" sz="600" u="none" strike="noStrike" dirty="0">
                          <a:effectLst/>
                        </a:rPr>
                        <a:t>Q2 2013</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rtl="0" fontAlgn="ctr"/>
                      <a:r>
                        <a:rPr lang="en-US" sz="600" u="none" strike="noStrike">
                          <a:effectLst/>
                        </a:rPr>
                        <a:t>Contributors: CARD, key ministries, implementing NGOs, UNDP/JUTH</a:t>
                      </a:r>
                      <a:endParaRPr lang="en-US" sz="600" b="0" i="0" u="none" strike="noStrike">
                        <a:solidFill>
                          <a:srgbClr val="000000"/>
                        </a:solidFill>
                        <a:effectLst/>
                        <a:latin typeface="Calibri"/>
                      </a:endParaRPr>
                    </a:p>
                  </a:txBody>
                  <a:tcPr marL="1404" marR="1404" marT="1404" marB="0" anchor="ctr"/>
                </a:tc>
                <a:tc vMerge="1">
                  <a:txBody>
                    <a:bodyPr/>
                    <a:lstStyle/>
                    <a:p>
                      <a:endParaRPr lang="en-US"/>
                    </a:p>
                  </a:txBody>
                  <a:tcPr/>
                </a:tc>
              </a:tr>
              <a:tr h="44650">
                <a:tc vMerge="1">
                  <a:txBody>
                    <a:bodyPr/>
                    <a:lstStyle/>
                    <a:p>
                      <a:endParaRPr lang="en-US"/>
                    </a:p>
                  </a:txBody>
                  <a:tcPr/>
                </a:tc>
                <a:tc rowSpan="2">
                  <a:txBody>
                    <a:bodyPr/>
                    <a:lstStyle/>
                    <a:p>
                      <a:pPr algn="l" rtl="0" fontAlgn="ctr"/>
                      <a:r>
                        <a:rPr lang="en-US" sz="600" u="none" strike="noStrike" dirty="0">
                          <a:effectLst/>
                        </a:rPr>
                        <a:t>Address remaining information gaps on HIV specific SP services e.g. service coverage and gaps, unit and total costs</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a:txBody>
                    <a:bodyPr/>
                    <a:lstStyle/>
                    <a:p>
                      <a:pPr algn="l" rtl="0" fontAlgn="ctr"/>
                      <a:r>
                        <a:rPr lang="en-US" sz="600" u="none" strike="noStrike" dirty="0">
                          <a:effectLst/>
                        </a:rPr>
                        <a:t>Coordination: NAA,  possibly as part of the NSP III mid-term review</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rowSpan="2">
                  <a:txBody>
                    <a:bodyPr/>
                    <a:lstStyle/>
                    <a:p>
                      <a:pPr algn="ctr" rtl="0" fontAlgn="ctr"/>
                      <a:r>
                        <a:rPr lang="en-US" sz="600" u="none" strike="noStrike" dirty="0">
                          <a:effectLst/>
                        </a:rPr>
                        <a:t>Q3-4 2014</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CARD, key non-health ministries, implementing NGOs, UNAIDS/JUTH</a:t>
                      </a:r>
                      <a:endParaRPr lang="en-US" sz="600" b="0" i="0" u="none" strike="noStrike" dirty="0">
                        <a:solidFill>
                          <a:srgbClr val="000000"/>
                        </a:solidFill>
                        <a:effectLst/>
                        <a:latin typeface="Calibri"/>
                      </a:endParaRPr>
                    </a:p>
                  </a:txBody>
                  <a:tcPr marL="1404" marR="1404" marT="1404" marB="0" anchor="ctr">
                    <a:solidFill>
                      <a:schemeClr val="tx2">
                        <a:lumMod val="20000"/>
                        <a:lumOff val="80000"/>
                      </a:schemeClr>
                    </a:solidFill>
                  </a:tcPr>
                </a:tc>
                <a:tc vMerge="1">
                  <a:txBody>
                    <a:bodyPr/>
                    <a:lstStyle/>
                    <a:p>
                      <a:endParaRPr lang="en-US"/>
                    </a:p>
                  </a:txBody>
                  <a:tcPr/>
                </a:tc>
              </a:tr>
              <a:tr h="44650">
                <a:tc vMerge="1">
                  <a:txBody>
                    <a:bodyPr/>
                    <a:lstStyle/>
                    <a:p>
                      <a:endParaRPr lang="en-US"/>
                    </a:p>
                  </a:txBody>
                  <a:tcPr/>
                </a:tc>
                <a:tc rowSpan="3">
                  <a:txBody>
                    <a:bodyPr/>
                    <a:lstStyle/>
                    <a:p>
                      <a:pPr algn="l" rtl="0" fontAlgn="ctr"/>
                      <a:r>
                        <a:rPr lang="en-US" sz="600" u="none" strike="noStrike">
                          <a:effectLst/>
                        </a:rPr>
                        <a:t>Ensure planning  and resource mobilization for  continued essential SP services for HIV affected households while pursuing opportunities for gradual integration of management and service delivery mechanisms  </a:t>
                      </a:r>
                      <a:endParaRPr lang="en-US" sz="600" b="0" i="0" u="none" strike="noStrike">
                        <a:solidFill>
                          <a:srgbClr val="000000"/>
                        </a:solidFill>
                        <a:effectLst/>
                        <a:latin typeface="Calibri"/>
                      </a:endParaRPr>
                    </a:p>
                  </a:txBody>
                  <a:tcPr marL="1404" marR="1404" marT="1404" marB="0" anchor="ctr"/>
                </a:tc>
                <a:tc>
                  <a:txBody>
                    <a:bodyPr/>
                    <a:lstStyle/>
                    <a:p>
                      <a:pPr algn="l" rtl="0" fontAlgn="ctr"/>
                      <a:r>
                        <a:rPr lang="en-US" sz="600" u="none" strike="noStrike" dirty="0">
                          <a:effectLst/>
                        </a:rPr>
                        <a:t>Coordination: NAA</a:t>
                      </a:r>
                      <a:endParaRPr lang="en-US" sz="600" b="0" i="0" u="none" strike="noStrike" dirty="0">
                        <a:solidFill>
                          <a:srgbClr val="000000"/>
                        </a:solidFill>
                        <a:effectLst/>
                        <a:latin typeface="Calibri"/>
                      </a:endParaRPr>
                    </a:p>
                  </a:txBody>
                  <a:tcPr marL="1404" marR="1404" marT="1404" marB="0" anchor="ctr"/>
                </a:tc>
                <a:tc>
                  <a:txBody>
                    <a:bodyPr/>
                    <a:lstStyle/>
                    <a:p>
                      <a:pPr algn="ctr" rtl="0" fontAlgn="ctr"/>
                      <a:r>
                        <a:rPr lang="en-US" sz="600" u="none" strike="noStrike">
                          <a:effectLst/>
                        </a:rPr>
                        <a:t>Q3-4 2013 for HIV/SSF grant</a:t>
                      </a:r>
                      <a:endParaRPr lang="en-US" sz="600" b="0" i="0" u="none" strike="noStrike">
                        <a:solidFill>
                          <a:srgbClr val="000000"/>
                        </a:solidFill>
                        <a:effectLst/>
                        <a:latin typeface="Calibri"/>
                      </a:endParaRPr>
                    </a:p>
                  </a:txBody>
                  <a:tcPr marL="1404" marR="1404" marT="1404" marB="0" anchor="ctr"/>
                </a:tc>
              </a:tr>
              <a:tr h="88625">
                <a:tc vMerge="1">
                  <a:txBody>
                    <a:bodyPr/>
                    <a:lstStyle/>
                    <a:p>
                      <a:endParaRPr lang="en-US"/>
                    </a:p>
                  </a:txBody>
                  <a:tcPr/>
                </a:tc>
                <a:tc vMerge="1">
                  <a:txBody>
                    <a:bodyPr/>
                    <a:lstStyle/>
                    <a:p>
                      <a:endParaRPr lang="en-US"/>
                    </a:p>
                  </a:txBody>
                  <a:tcPr/>
                </a:tc>
                <a:tc>
                  <a:txBody>
                    <a:bodyPr/>
                    <a:lstStyle/>
                    <a:p>
                      <a:pPr algn="l" rtl="0" fontAlgn="ctr"/>
                      <a:r>
                        <a:rPr lang="en-US" sz="600" u="none" strike="noStrike" dirty="0">
                          <a:effectLst/>
                        </a:rPr>
                        <a:t>Contributors: CARD, key non-health ministries, implementing NGOs, UNAIDS/JUTH</a:t>
                      </a:r>
                      <a:endParaRPr lang="en-US" sz="600" b="0" i="0" u="none" strike="noStrike" dirty="0">
                        <a:solidFill>
                          <a:srgbClr val="000000"/>
                        </a:solidFill>
                        <a:effectLst/>
                        <a:latin typeface="Calibri"/>
                      </a:endParaRPr>
                    </a:p>
                  </a:txBody>
                  <a:tcPr marL="1404" marR="1404" marT="1404" marB="0" anchor="ctr"/>
                </a:tc>
                <a:tc>
                  <a:txBody>
                    <a:bodyPr/>
                    <a:lstStyle/>
                    <a:p>
                      <a:pPr algn="ctr" rtl="0" fontAlgn="ctr"/>
                      <a:r>
                        <a:rPr lang="en-US" sz="600" u="none" strike="noStrike" dirty="0">
                          <a:effectLst/>
                        </a:rPr>
                        <a:t>Annual RGC budgeting periods </a:t>
                      </a:r>
                      <a:endParaRPr lang="en-US" sz="600" b="0" i="0" u="none" strike="noStrike" dirty="0">
                        <a:solidFill>
                          <a:srgbClr val="000000"/>
                        </a:solidFill>
                        <a:effectLst/>
                        <a:latin typeface="Calibri"/>
                      </a:endParaRPr>
                    </a:p>
                  </a:txBody>
                  <a:tcPr marL="1404" marR="1404" marT="1404" marB="0" anchor="ctr"/>
                </a:tc>
              </a:tr>
              <a:tr h="44650">
                <a:tc vMerge="1">
                  <a:txBody>
                    <a:bodyPr/>
                    <a:lstStyle/>
                    <a:p>
                      <a:endParaRPr lang="en-US"/>
                    </a:p>
                  </a:txBody>
                  <a:tcPr/>
                </a:tc>
                <a:tc vMerge="1">
                  <a:txBody>
                    <a:bodyPr/>
                    <a:lstStyle/>
                    <a:p>
                      <a:endParaRPr lang="en-US"/>
                    </a:p>
                  </a:txBody>
                  <a:tcPr/>
                </a:tc>
                <a:tc>
                  <a:txBody>
                    <a:bodyPr/>
                    <a:lstStyle/>
                    <a:p>
                      <a:pPr algn="l" fontAlgn="t"/>
                      <a:r>
                        <a:rPr lang="en-US" sz="600" u="none" strike="noStrike" dirty="0">
                          <a:effectLst/>
                        </a:rPr>
                        <a:t> </a:t>
                      </a:r>
                      <a:endParaRPr lang="en-US" sz="600" b="0" i="0" u="none" strike="noStrike" dirty="0">
                        <a:solidFill>
                          <a:srgbClr val="000000"/>
                        </a:solidFill>
                        <a:effectLst/>
                        <a:latin typeface="Calibri"/>
                      </a:endParaRPr>
                    </a:p>
                  </a:txBody>
                  <a:tcPr marL="1404" marR="1404" marT="1404" marB="0"/>
                </a:tc>
                <a:tc>
                  <a:txBody>
                    <a:bodyPr/>
                    <a:lstStyle/>
                    <a:p>
                      <a:pPr algn="ctr" rtl="0" fontAlgn="ctr"/>
                      <a:r>
                        <a:rPr lang="en-US" sz="600" u="none" strike="noStrike" dirty="0">
                          <a:effectLst/>
                        </a:rPr>
                        <a:t>2015 for new GF grant</a:t>
                      </a:r>
                      <a:endParaRPr lang="en-US" sz="600" b="0" i="0" u="none" strike="noStrike" dirty="0">
                        <a:solidFill>
                          <a:srgbClr val="000000"/>
                        </a:solidFill>
                        <a:effectLst/>
                        <a:latin typeface="Calibri"/>
                      </a:endParaRPr>
                    </a:p>
                  </a:txBody>
                  <a:tcPr marL="1404" marR="1404" marT="1404" marB="0" anchor="ctr"/>
                </a:tc>
              </a:tr>
            </a:tbl>
          </a:graphicData>
        </a:graphic>
      </p:graphicFrame>
      <p:sp>
        <p:nvSpPr>
          <p:cNvPr id="3" name="TextBox 2"/>
          <p:cNvSpPr txBox="1"/>
          <p:nvPr/>
        </p:nvSpPr>
        <p:spPr>
          <a:xfrm>
            <a:off x="304800" y="76200"/>
            <a:ext cx="8839200" cy="369332"/>
          </a:xfrm>
          <a:prstGeom prst="rect">
            <a:avLst/>
          </a:prstGeom>
          <a:noFill/>
        </p:spPr>
        <p:txBody>
          <a:bodyPr wrap="square" rtlCol="0">
            <a:spAutoFit/>
          </a:bodyPr>
          <a:lstStyle/>
          <a:p>
            <a:pPr algn="ctr"/>
            <a:r>
              <a:rPr lang="en-US" dirty="0" smtClean="0"/>
              <a:t>Cambodia : Keys actions on GA Resolution 65/277</a:t>
            </a:r>
            <a:endParaRPr lang="en-US" dirty="0"/>
          </a:p>
        </p:txBody>
      </p:sp>
    </p:spTree>
    <p:extLst>
      <p:ext uri="{BB962C8B-B14F-4D97-AF65-F5344CB8AC3E}">
        <p14:creationId xmlns:p14="http://schemas.microsoft.com/office/powerpoint/2010/main" val="18702447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025134"/>
            <a:ext cx="6019800" cy="4223266"/>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2437295"/>
            <a:ext cx="4267200" cy="327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4400" y="5514852"/>
            <a:ext cx="1117600" cy="106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911672"/>
            <a:ext cx="1944016" cy="19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64334"/>
            <a:ext cx="1524000" cy="14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61508" y="4727006"/>
            <a:ext cx="1371600" cy="369332"/>
          </a:xfrm>
          <a:prstGeom prst="rect">
            <a:avLst/>
          </a:prstGeom>
          <a:noFill/>
        </p:spPr>
        <p:txBody>
          <a:bodyPr wrap="square" rtlCol="0">
            <a:spAutoFit/>
          </a:bodyPr>
          <a:lstStyle/>
          <a:p>
            <a:pPr algn="ctr"/>
            <a:r>
              <a:rPr lang="en-US" dirty="0" smtClean="0"/>
              <a:t>FLAGSHIP</a:t>
            </a:r>
            <a:endParaRPr lang="en-US" dirty="0"/>
          </a:p>
        </p:txBody>
      </p:sp>
      <p:sp>
        <p:nvSpPr>
          <p:cNvPr id="5" name="TextBox 4"/>
          <p:cNvSpPr txBox="1"/>
          <p:nvPr/>
        </p:nvSpPr>
        <p:spPr>
          <a:xfrm>
            <a:off x="1905000" y="6385143"/>
            <a:ext cx="1799238" cy="369332"/>
          </a:xfrm>
          <a:prstGeom prst="rect">
            <a:avLst/>
          </a:prstGeom>
          <a:noFill/>
        </p:spPr>
        <p:txBody>
          <a:bodyPr wrap="square" rtlCol="0">
            <a:spAutoFit/>
          </a:bodyPr>
          <a:lstStyle/>
          <a:p>
            <a:pPr algn="ctr"/>
            <a:r>
              <a:rPr lang="en-US" dirty="0" smtClean="0"/>
              <a:t>United Nations </a:t>
            </a:r>
            <a:endParaRPr lang="en-US" dirty="0"/>
          </a:p>
        </p:txBody>
      </p:sp>
      <p:sp>
        <p:nvSpPr>
          <p:cNvPr id="10" name="TextBox 9"/>
          <p:cNvSpPr txBox="1"/>
          <p:nvPr/>
        </p:nvSpPr>
        <p:spPr>
          <a:xfrm>
            <a:off x="2743200" y="2057400"/>
            <a:ext cx="1007676" cy="369332"/>
          </a:xfrm>
          <a:prstGeom prst="rect">
            <a:avLst/>
          </a:prstGeom>
          <a:noFill/>
        </p:spPr>
        <p:txBody>
          <a:bodyPr wrap="square" rtlCol="0">
            <a:spAutoFit/>
          </a:bodyPr>
          <a:lstStyle/>
          <a:p>
            <a:pPr algn="ctr"/>
            <a:r>
              <a:rPr lang="en-US" dirty="0" smtClean="0"/>
              <a:t>GFATM</a:t>
            </a:r>
            <a:endParaRPr lang="en-US" dirty="0"/>
          </a:p>
        </p:txBody>
      </p:sp>
      <p:sp>
        <p:nvSpPr>
          <p:cNvPr id="11" name="TextBox 10"/>
          <p:cNvSpPr txBox="1"/>
          <p:nvPr/>
        </p:nvSpPr>
        <p:spPr>
          <a:xfrm>
            <a:off x="-76200" y="2554069"/>
            <a:ext cx="1828800" cy="646331"/>
          </a:xfrm>
          <a:prstGeom prst="rect">
            <a:avLst/>
          </a:prstGeom>
          <a:noFill/>
        </p:spPr>
        <p:txBody>
          <a:bodyPr wrap="square" rtlCol="0">
            <a:spAutoFit/>
          </a:bodyPr>
          <a:lstStyle/>
          <a:p>
            <a:pPr algn="ctr"/>
            <a:r>
              <a:rPr lang="en-US" dirty="0" smtClean="0"/>
              <a:t>Technical Advisory Board</a:t>
            </a:r>
            <a:endParaRPr lang="en-US" dirty="0"/>
          </a:p>
        </p:txBody>
      </p:sp>
      <p:pic>
        <p:nvPicPr>
          <p:cNvPr id="12" name="Picture 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308" y="134471"/>
            <a:ext cx="927100" cy="93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6"/>
          <p:cNvSpPr txBox="1">
            <a:spLocks noChangeArrowheads="1"/>
          </p:cNvSpPr>
          <p:nvPr/>
        </p:nvSpPr>
        <p:spPr bwMode="auto">
          <a:xfrm>
            <a:off x="6629400" y="11430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dirty="0"/>
              <a:t>GDJTWG on Health</a:t>
            </a:r>
          </a:p>
        </p:txBody>
      </p:sp>
      <p:pic>
        <p:nvPicPr>
          <p:cNvPr id="14" name="Picture 6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634" y="134471"/>
            <a:ext cx="981931" cy="9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5"/>
          <p:cNvSpPr txBox="1">
            <a:spLocks noChangeArrowheads="1"/>
          </p:cNvSpPr>
          <p:nvPr/>
        </p:nvSpPr>
        <p:spPr bwMode="auto">
          <a:xfrm>
            <a:off x="533400" y="11430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dirty="0"/>
              <a:t>GDJTWG on HIV and AIDS</a:t>
            </a:r>
          </a:p>
        </p:txBody>
      </p:sp>
      <p:sp>
        <p:nvSpPr>
          <p:cNvPr id="7" name="Title 6"/>
          <p:cNvSpPr>
            <a:spLocks noGrp="1"/>
          </p:cNvSpPr>
          <p:nvPr>
            <p:ph type="title"/>
          </p:nvPr>
        </p:nvSpPr>
        <p:spPr>
          <a:xfrm>
            <a:off x="-228600" y="198437"/>
            <a:ext cx="8229600" cy="1143000"/>
          </a:xfrm>
        </p:spPr>
        <p:txBody>
          <a:bodyPr>
            <a:normAutofit fontScale="90000"/>
          </a:bodyPr>
          <a:lstStyle/>
          <a:p>
            <a:r>
              <a:rPr lang="en-US" dirty="0" smtClean="0"/>
              <a:t>What is the line</a:t>
            </a:r>
            <a:br>
              <a:rPr lang="en-US" dirty="0" smtClean="0"/>
            </a:br>
            <a:r>
              <a:rPr lang="en-US" dirty="0" smtClean="0"/>
              <a:t> of accountability? </a:t>
            </a:r>
            <a:endParaRPr lang="en-US" dirty="0"/>
          </a:p>
        </p:txBody>
      </p:sp>
      <p:graphicFrame>
        <p:nvGraphicFramePr>
          <p:cNvPr id="18" name="Chart 17"/>
          <p:cNvGraphicFramePr>
            <a:graphicFrameLocks/>
          </p:cNvGraphicFramePr>
          <p:nvPr>
            <p:extLst>
              <p:ext uri="{D42A27DB-BD31-4B8C-83A1-F6EECF244321}">
                <p14:modId xmlns:p14="http://schemas.microsoft.com/office/powerpoint/2010/main" val="501597005"/>
              </p:ext>
            </p:extLst>
          </p:nvPr>
        </p:nvGraphicFramePr>
        <p:xfrm>
          <a:off x="6918325" y="1905001"/>
          <a:ext cx="2200275" cy="4849474"/>
        </p:xfrm>
        <a:graphic>
          <a:graphicData uri="http://schemas.openxmlformats.org/drawingml/2006/chart">
            <c:chart xmlns:c="http://schemas.openxmlformats.org/drawingml/2006/chart" xmlns:r="http://schemas.openxmlformats.org/officeDocument/2006/relationships" r:id="rId8"/>
          </a:graphicData>
        </a:graphic>
      </p:graphicFrame>
      <p:sp>
        <p:nvSpPr>
          <p:cNvPr id="2" name="Rectangle 1"/>
          <p:cNvSpPr/>
          <p:nvPr/>
        </p:nvSpPr>
        <p:spPr>
          <a:xfrm>
            <a:off x="152400" y="0"/>
            <a:ext cx="1676400" cy="18288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77000" y="0"/>
            <a:ext cx="1676400" cy="18288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1633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98943346"/>
              </p:ext>
            </p:extLst>
          </p:nvPr>
        </p:nvGraphicFramePr>
        <p:xfrm>
          <a:off x="26894" y="1524000"/>
          <a:ext cx="2411506" cy="4800600"/>
        </p:xfrm>
        <a:graphic>
          <a:graphicData uri="http://schemas.openxmlformats.org/drawingml/2006/chart">
            <c:chart xmlns:c="http://schemas.openxmlformats.org/drawingml/2006/chart" xmlns:r="http://schemas.openxmlformats.org/officeDocument/2006/relationships" r:id="rId2"/>
          </a:graphicData>
        </a:graphic>
      </p:graphicFrame>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
            <a:ext cx="46482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67000" y="1752600"/>
            <a:ext cx="1524000" cy="1477328"/>
          </a:xfrm>
          <a:prstGeom prst="rect">
            <a:avLst/>
          </a:prstGeom>
          <a:solidFill>
            <a:schemeClr val="accent5">
              <a:lumMod val="40000"/>
              <a:lumOff val="60000"/>
            </a:schemeClr>
          </a:solidFill>
        </p:spPr>
        <p:txBody>
          <a:bodyPr wrap="square" rtlCol="0">
            <a:spAutoFit/>
          </a:bodyPr>
          <a:lstStyle/>
          <a:p>
            <a:r>
              <a:rPr lang="en-US" dirty="0" smtClean="0"/>
              <a:t>Continuum of Prevention , Care treatment and support </a:t>
            </a:r>
            <a:endParaRPr lang="en-US" dirty="0"/>
          </a:p>
        </p:txBody>
      </p:sp>
      <p:sp>
        <p:nvSpPr>
          <p:cNvPr id="7" name="TextBox 6"/>
          <p:cNvSpPr txBox="1"/>
          <p:nvPr/>
        </p:nvSpPr>
        <p:spPr>
          <a:xfrm>
            <a:off x="2667000" y="3404740"/>
            <a:ext cx="1524000" cy="646331"/>
          </a:xfrm>
          <a:prstGeom prst="rect">
            <a:avLst/>
          </a:prstGeom>
          <a:solidFill>
            <a:schemeClr val="accent5">
              <a:lumMod val="40000"/>
              <a:lumOff val="60000"/>
            </a:schemeClr>
          </a:solidFill>
        </p:spPr>
        <p:txBody>
          <a:bodyPr wrap="square" rtlCol="0">
            <a:spAutoFit/>
          </a:bodyPr>
          <a:lstStyle/>
          <a:p>
            <a:r>
              <a:rPr lang="en-US" dirty="0" smtClean="0"/>
              <a:t>Impact Mitigation</a:t>
            </a:r>
            <a:endParaRPr lang="en-US" dirty="0"/>
          </a:p>
        </p:txBody>
      </p:sp>
      <p:sp>
        <p:nvSpPr>
          <p:cNvPr id="8" name="TextBox 7"/>
          <p:cNvSpPr txBox="1"/>
          <p:nvPr/>
        </p:nvSpPr>
        <p:spPr>
          <a:xfrm>
            <a:off x="2667000" y="4191000"/>
            <a:ext cx="1524000" cy="923330"/>
          </a:xfrm>
          <a:prstGeom prst="rect">
            <a:avLst/>
          </a:prstGeom>
          <a:solidFill>
            <a:schemeClr val="accent5">
              <a:lumMod val="40000"/>
              <a:lumOff val="60000"/>
            </a:schemeClr>
          </a:solidFill>
        </p:spPr>
        <p:txBody>
          <a:bodyPr wrap="square" rtlCol="0">
            <a:spAutoFit/>
          </a:bodyPr>
          <a:lstStyle/>
          <a:p>
            <a:r>
              <a:rPr lang="en-US" dirty="0" smtClean="0"/>
              <a:t>Enabling Environment and HR</a:t>
            </a:r>
            <a:endParaRPr lang="en-US" dirty="0"/>
          </a:p>
        </p:txBody>
      </p:sp>
      <p:sp>
        <p:nvSpPr>
          <p:cNvPr id="9" name="TextBox 8"/>
          <p:cNvSpPr txBox="1"/>
          <p:nvPr/>
        </p:nvSpPr>
        <p:spPr>
          <a:xfrm>
            <a:off x="2667000" y="5257800"/>
            <a:ext cx="1524000" cy="1200329"/>
          </a:xfrm>
          <a:prstGeom prst="rect">
            <a:avLst/>
          </a:prstGeom>
          <a:solidFill>
            <a:schemeClr val="accent5">
              <a:lumMod val="40000"/>
              <a:lumOff val="60000"/>
            </a:schemeClr>
          </a:solidFill>
        </p:spPr>
        <p:txBody>
          <a:bodyPr wrap="square" rtlCol="0">
            <a:spAutoFit/>
          </a:bodyPr>
          <a:lstStyle/>
          <a:p>
            <a:r>
              <a:rPr lang="en-US" dirty="0" smtClean="0"/>
              <a:t>Leadership and Development synergies </a:t>
            </a:r>
            <a:endParaRPr lang="en-US" dirty="0"/>
          </a:p>
        </p:txBody>
      </p:sp>
      <p:pic>
        <p:nvPicPr>
          <p:cNvPr id="10"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8034" y="134471"/>
            <a:ext cx="981931" cy="9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5"/>
          <p:cNvSpPr txBox="1">
            <a:spLocks noChangeArrowheads="1"/>
          </p:cNvSpPr>
          <p:nvPr/>
        </p:nvSpPr>
        <p:spPr bwMode="auto">
          <a:xfrm>
            <a:off x="2971800" y="11430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dirty="0"/>
              <a:t>GDJTWG on HIV and AIDS</a:t>
            </a:r>
          </a:p>
        </p:txBody>
      </p:sp>
    </p:spTree>
    <p:extLst>
      <p:ext uri="{BB962C8B-B14F-4D97-AF65-F5344CB8AC3E}">
        <p14:creationId xmlns:p14="http://schemas.microsoft.com/office/powerpoint/2010/main" val="2425904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229600" cy="1143000"/>
          </a:xfrm>
        </p:spPr>
        <p:txBody>
          <a:bodyPr>
            <a:normAutofit fontScale="90000"/>
          </a:bodyPr>
          <a:lstStyle/>
          <a:p>
            <a:r>
              <a:rPr lang="en-US" dirty="0"/>
              <a:t>GDJTWG on HIV and AIDS</a:t>
            </a:r>
            <a:br>
              <a:rPr lang="en-US" dirty="0"/>
            </a:br>
            <a:endParaRPr lang="en-US"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33" t="28365" r="21333"/>
          <a:stretch/>
        </p:blipFill>
        <p:spPr bwMode="auto">
          <a:xfrm>
            <a:off x="2819400" y="2057400"/>
            <a:ext cx="5257800" cy="35689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752600"/>
            <a:ext cx="1524000" cy="1477328"/>
          </a:xfrm>
          <a:prstGeom prst="rect">
            <a:avLst/>
          </a:prstGeom>
          <a:solidFill>
            <a:schemeClr val="accent5">
              <a:lumMod val="40000"/>
              <a:lumOff val="60000"/>
            </a:schemeClr>
          </a:solidFill>
        </p:spPr>
        <p:txBody>
          <a:bodyPr wrap="square" rtlCol="0">
            <a:spAutoFit/>
          </a:bodyPr>
          <a:lstStyle/>
          <a:p>
            <a:r>
              <a:rPr lang="en-US" dirty="0" smtClean="0"/>
              <a:t>Continuum of Prevention , Care treatment and support </a:t>
            </a:r>
            <a:endParaRPr lang="en-US" dirty="0"/>
          </a:p>
        </p:txBody>
      </p:sp>
      <p:sp>
        <p:nvSpPr>
          <p:cNvPr id="6" name="TextBox 5"/>
          <p:cNvSpPr txBox="1"/>
          <p:nvPr/>
        </p:nvSpPr>
        <p:spPr>
          <a:xfrm>
            <a:off x="76200" y="3404740"/>
            <a:ext cx="1524000" cy="646331"/>
          </a:xfrm>
          <a:prstGeom prst="rect">
            <a:avLst/>
          </a:prstGeom>
          <a:solidFill>
            <a:schemeClr val="accent5">
              <a:lumMod val="40000"/>
              <a:lumOff val="60000"/>
            </a:schemeClr>
          </a:solidFill>
        </p:spPr>
        <p:txBody>
          <a:bodyPr wrap="square" rtlCol="0">
            <a:spAutoFit/>
          </a:bodyPr>
          <a:lstStyle/>
          <a:p>
            <a:r>
              <a:rPr lang="en-US" dirty="0" smtClean="0"/>
              <a:t>Impact Mitigation</a:t>
            </a:r>
            <a:endParaRPr lang="en-US" dirty="0"/>
          </a:p>
        </p:txBody>
      </p:sp>
      <p:sp>
        <p:nvSpPr>
          <p:cNvPr id="7" name="TextBox 6"/>
          <p:cNvSpPr txBox="1"/>
          <p:nvPr/>
        </p:nvSpPr>
        <p:spPr>
          <a:xfrm>
            <a:off x="76200" y="4191000"/>
            <a:ext cx="1524000" cy="923330"/>
          </a:xfrm>
          <a:prstGeom prst="rect">
            <a:avLst/>
          </a:prstGeom>
          <a:solidFill>
            <a:schemeClr val="accent5">
              <a:lumMod val="40000"/>
              <a:lumOff val="60000"/>
            </a:schemeClr>
          </a:solidFill>
        </p:spPr>
        <p:txBody>
          <a:bodyPr wrap="square" rtlCol="0">
            <a:spAutoFit/>
          </a:bodyPr>
          <a:lstStyle/>
          <a:p>
            <a:r>
              <a:rPr lang="en-US" dirty="0" smtClean="0"/>
              <a:t>Enabling Environment and HR</a:t>
            </a:r>
            <a:endParaRPr lang="en-US" dirty="0"/>
          </a:p>
        </p:txBody>
      </p:sp>
      <p:sp>
        <p:nvSpPr>
          <p:cNvPr id="8" name="TextBox 7"/>
          <p:cNvSpPr txBox="1"/>
          <p:nvPr/>
        </p:nvSpPr>
        <p:spPr>
          <a:xfrm>
            <a:off x="76200" y="5257800"/>
            <a:ext cx="1524000" cy="1200329"/>
          </a:xfrm>
          <a:prstGeom prst="rect">
            <a:avLst/>
          </a:prstGeom>
          <a:solidFill>
            <a:schemeClr val="accent5">
              <a:lumMod val="40000"/>
              <a:lumOff val="60000"/>
            </a:schemeClr>
          </a:solidFill>
        </p:spPr>
        <p:txBody>
          <a:bodyPr wrap="square" rtlCol="0">
            <a:spAutoFit/>
          </a:bodyPr>
          <a:lstStyle/>
          <a:p>
            <a:r>
              <a:rPr lang="en-US" dirty="0" smtClean="0"/>
              <a:t>Leadership and Development synergies </a:t>
            </a:r>
            <a:endParaRPr lang="en-US" dirty="0"/>
          </a:p>
        </p:txBody>
      </p:sp>
      <p:pic>
        <p:nvPicPr>
          <p:cNvPr id="9"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67640"/>
            <a:ext cx="981931" cy="9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lbow Connector 13"/>
          <p:cNvCxnSpPr>
            <a:stCxn id="4" idx="1"/>
            <a:endCxn id="5" idx="3"/>
          </p:cNvCxnSpPr>
          <p:nvPr/>
        </p:nvCxnSpPr>
        <p:spPr>
          <a:xfrm rot="10800000">
            <a:off x="1600200" y="2491264"/>
            <a:ext cx="1219200" cy="135059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4" idx="1"/>
            <a:endCxn id="6" idx="3"/>
          </p:cNvCxnSpPr>
          <p:nvPr/>
        </p:nvCxnSpPr>
        <p:spPr>
          <a:xfrm rot="10800000">
            <a:off x="1600200" y="3727906"/>
            <a:ext cx="1219200" cy="11395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4" idx="1"/>
            <a:endCxn id="7" idx="3"/>
          </p:cNvCxnSpPr>
          <p:nvPr/>
        </p:nvCxnSpPr>
        <p:spPr>
          <a:xfrm rot="10800000" flipV="1">
            <a:off x="1600200" y="3841857"/>
            <a:ext cx="1219200" cy="8108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 idx="1"/>
            <a:endCxn id="8" idx="3"/>
          </p:cNvCxnSpPr>
          <p:nvPr/>
        </p:nvCxnSpPr>
        <p:spPr>
          <a:xfrm rot="10800000" flipV="1">
            <a:off x="1600200" y="3841857"/>
            <a:ext cx="1219200" cy="20161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6640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19400"/>
            <a:ext cx="8301046" cy="516928"/>
          </a:xfrm>
        </p:spPr>
        <p:txBody>
          <a:bodyPr>
            <a:normAutofit fontScale="90000"/>
          </a:bodyPr>
          <a:lstStyle/>
          <a:p>
            <a:r>
              <a:rPr lang="en-US" dirty="0" smtClean="0"/>
              <a:t>Conclusions and </a:t>
            </a:r>
            <a:br>
              <a:rPr lang="en-US" dirty="0" smtClean="0"/>
            </a:br>
            <a:r>
              <a:rPr lang="en-US" dirty="0" smtClean="0"/>
              <a:t>Recommendations</a:t>
            </a:r>
            <a:endParaRPr lang="en-US" dirty="0"/>
          </a:p>
        </p:txBody>
      </p:sp>
    </p:spTree>
    <p:extLst>
      <p:ext uri="{BB962C8B-B14F-4D97-AF65-F5344CB8AC3E}">
        <p14:creationId xmlns:p14="http://schemas.microsoft.com/office/powerpoint/2010/main" val="17897965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1143000"/>
          </a:xfrm>
        </p:spPr>
        <p:txBody>
          <a:bodyPr>
            <a:noAutofit/>
          </a:bodyPr>
          <a:lstStyle/>
          <a:p>
            <a:r>
              <a:rPr lang="en-US" sz="2400" dirty="0" smtClean="0"/>
              <a:t>Strengthening </a:t>
            </a:r>
            <a:r>
              <a:rPr lang="en-US" sz="2400" dirty="0"/>
              <a:t>coordinating structure </a:t>
            </a:r>
            <a:br>
              <a:rPr lang="en-US" sz="2400" dirty="0"/>
            </a:br>
            <a:endParaRPr lang="en-US" sz="2400" dirty="0"/>
          </a:p>
        </p:txBody>
      </p:sp>
      <p:graphicFrame>
        <p:nvGraphicFramePr>
          <p:cNvPr id="17" name="Content Placeholder 3"/>
          <p:cNvGraphicFramePr>
            <a:graphicFrameLocks noGrp="1"/>
          </p:cNvGraphicFramePr>
          <p:nvPr>
            <p:ph idx="1"/>
            <p:extLst>
              <p:ext uri="{D42A27DB-BD31-4B8C-83A1-F6EECF244321}">
                <p14:modId xmlns:p14="http://schemas.microsoft.com/office/powerpoint/2010/main" val="712265509"/>
              </p:ext>
            </p:extLst>
          </p:nvPr>
        </p:nvGraphicFramePr>
        <p:xfrm>
          <a:off x="304800" y="1295400"/>
          <a:ext cx="2514600" cy="4800600"/>
        </p:xfrm>
        <a:graphic>
          <a:graphicData uri="http://schemas.openxmlformats.org/drawingml/2006/chart">
            <c:chart xmlns:c="http://schemas.openxmlformats.org/drawingml/2006/chart" xmlns:r="http://schemas.openxmlformats.org/officeDocument/2006/relationships" r:id="rId2"/>
          </a:graphicData>
        </a:graphic>
      </p:graphicFrame>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498" y="3829982"/>
            <a:ext cx="2827371" cy="224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505200" y="2345829"/>
            <a:ext cx="1589152" cy="954107"/>
          </a:xfrm>
          <a:prstGeom prst="rect">
            <a:avLst/>
          </a:prstGeom>
          <a:solidFill>
            <a:schemeClr val="accent5">
              <a:lumMod val="40000"/>
              <a:lumOff val="60000"/>
            </a:schemeClr>
          </a:solidFill>
        </p:spPr>
        <p:txBody>
          <a:bodyPr wrap="square" rtlCol="0">
            <a:spAutoFit/>
          </a:bodyPr>
          <a:lstStyle/>
          <a:p>
            <a:r>
              <a:rPr lang="en-US" sz="1400" dirty="0" smtClean="0"/>
              <a:t>Continuum of Prevention , Care treatment and support </a:t>
            </a:r>
            <a:endParaRPr lang="en-US" sz="1400" dirty="0"/>
          </a:p>
        </p:txBody>
      </p:sp>
      <p:sp>
        <p:nvSpPr>
          <p:cNvPr id="20" name="TextBox 19"/>
          <p:cNvSpPr txBox="1"/>
          <p:nvPr/>
        </p:nvSpPr>
        <p:spPr>
          <a:xfrm>
            <a:off x="3505200" y="3522205"/>
            <a:ext cx="1589152" cy="307777"/>
          </a:xfrm>
          <a:prstGeom prst="rect">
            <a:avLst/>
          </a:prstGeom>
          <a:solidFill>
            <a:schemeClr val="accent5">
              <a:lumMod val="40000"/>
              <a:lumOff val="60000"/>
            </a:schemeClr>
          </a:solidFill>
        </p:spPr>
        <p:txBody>
          <a:bodyPr wrap="square" rtlCol="0">
            <a:spAutoFit/>
          </a:bodyPr>
          <a:lstStyle/>
          <a:p>
            <a:r>
              <a:rPr lang="en-US" sz="1400" dirty="0" smtClean="0"/>
              <a:t>Impact Mitigation</a:t>
            </a:r>
            <a:endParaRPr lang="en-US" sz="1400" dirty="0"/>
          </a:p>
        </p:txBody>
      </p:sp>
      <p:sp>
        <p:nvSpPr>
          <p:cNvPr id="21" name="TextBox 20"/>
          <p:cNvSpPr txBox="1"/>
          <p:nvPr/>
        </p:nvSpPr>
        <p:spPr>
          <a:xfrm>
            <a:off x="3505200" y="3985736"/>
            <a:ext cx="1589152" cy="738664"/>
          </a:xfrm>
          <a:prstGeom prst="rect">
            <a:avLst/>
          </a:prstGeom>
          <a:solidFill>
            <a:schemeClr val="accent5">
              <a:lumMod val="40000"/>
              <a:lumOff val="60000"/>
            </a:schemeClr>
          </a:solidFill>
        </p:spPr>
        <p:txBody>
          <a:bodyPr wrap="square" rtlCol="0">
            <a:spAutoFit/>
          </a:bodyPr>
          <a:lstStyle/>
          <a:p>
            <a:r>
              <a:rPr lang="en-US" sz="1400" dirty="0" smtClean="0"/>
              <a:t>Enabling Environment and HR</a:t>
            </a:r>
            <a:endParaRPr lang="en-US" sz="1400" dirty="0"/>
          </a:p>
        </p:txBody>
      </p:sp>
      <p:sp>
        <p:nvSpPr>
          <p:cNvPr id="22" name="TextBox 21"/>
          <p:cNvSpPr txBox="1"/>
          <p:nvPr/>
        </p:nvSpPr>
        <p:spPr>
          <a:xfrm>
            <a:off x="3505200" y="4900136"/>
            <a:ext cx="1589152" cy="738664"/>
          </a:xfrm>
          <a:prstGeom prst="rect">
            <a:avLst/>
          </a:prstGeom>
          <a:solidFill>
            <a:schemeClr val="accent5">
              <a:lumMod val="40000"/>
              <a:lumOff val="60000"/>
            </a:schemeClr>
          </a:solidFill>
        </p:spPr>
        <p:txBody>
          <a:bodyPr wrap="square" rtlCol="0">
            <a:spAutoFit/>
          </a:bodyPr>
          <a:lstStyle/>
          <a:p>
            <a:r>
              <a:rPr lang="en-US" sz="1400" dirty="0" smtClean="0"/>
              <a:t>Leadership and Development synergies </a:t>
            </a:r>
            <a:endParaRPr lang="en-US" sz="1400" dirty="0"/>
          </a:p>
        </p:txBody>
      </p:sp>
      <p:pic>
        <p:nvPicPr>
          <p:cNvPr id="23"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99" y="747251"/>
            <a:ext cx="1112407" cy="103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65"/>
          <p:cNvSpPr txBox="1">
            <a:spLocks noChangeArrowheads="1"/>
          </p:cNvSpPr>
          <p:nvPr/>
        </p:nvSpPr>
        <p:spPr bwMode="auto">
          <a:xfrm>
            <a:off x="3809999" y="1836261"/>
            <a:ext cx="103294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dirty="0"/>
              <a:t>GDJTWG on HIV and AIDS</a:t>
            </a:r>
          </a:p>
        </p:txBody>
      </p: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8990" y="1752600"/>
            <a:ext cx="1729372" cy="143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876799" y="1134070"/>
            <a:ext cx="4767457" cy="923330"/>
          </a:xfrm>
          <a:prstGeom prst="rect">
            <a:avLst/>
          </a:prstGeom>
        </p:spPr>
        <p:txBody>
          <a:bodyPr wrap="square">
            <a:spAutoFit/>
          </a:bodyPr>
          <a:lstStyle/>
          <a:p>
            <a:pPr algn="ctr"/>
            <a:r>
              <a:rPr lang="km-KH" dirty="0">
                <a:latin typeface="Khmer OS System" pitchFamily="2" charset="0"/>
                <a:cs typeface="Khmer OS System" pitchFamily="2" charset="0"/>
              </a:rPr>
              <a:t>សំរេចគោលដៅបីសូន្យ</a:t>
            </a:r>
            <a:br>
              <a:rPr lang="km-KH" dirty="0">
                <a:latin typeface="Khmer OS System" pitchFamily="2" charset="0"/>
                <a:cs typeface="Khmer OS System" pitchFamily="2" charset="0"/>
              </a:rPr>
            </a:br>
            <a:r>
              <a:rPr lang="km-KH" dirty="0">
                <a:latin typeface="Khmer OS System" pitchFamily="2" charset="0"/>
                <a:cs typeface="Khmer OS System" pitchFamily="2" charset="0"/>
              </a:rPr>
              <a:t>០ឆ្លងថ្មី​ ០ស្លាប់​​​</a:t>
            </a:r>
            <a:r>
              <a:rPr lang="en-US" dirty="0">
                <a:latin typeface="Khmer OS System" pitchFamily="2" charset="0"/>
                <a:cs typeface="Khmer OS System" pitchFamily="2" charset="0"/>
              </a:rPr>
              <a:t> </a:t>
            </a:r>
            <a:r>
              <a:rPr lang="km-KH" dirty="0">
                <a:latin typeface="Khmer OS System" pitchFamily="2" charset="0"/>
                <a:cs typeface="Khmer OS System" pitchFamily="2" charset="0"/>
              </a:rPr>
              <a:t>០រើសអើង</a:t>
            </a:r>
            <a:br>
              <a:rPr lang="km-KH" dirty="0">
                <a:latin typeface="Khmer OS System" pitchFamily="2" charset="0"/>
                <a:cs typeface="Khmer OS System" pitchFamily="2" charset="0"/>
              </a:rPr>
            </a:br>
            <a:endParaRPr lang="en-US" dirty="0"/>
          </a:p>
        </p:txBody>
      </p:sp>
      <p:sp>
        <p:nvSpPr>
          <p:cNvPr id="27" name="TextBox 26"/>
          <p:cNvSpPr txBox="1"/>
          <p:nvPr/>
        </p:nvSpPr>
        <p:spPr>
          <a:xfrm>
            <a:off x="407894" y="6378757"/>
            <a:ext cx="2285999" cy="369332"/>
          </a:xfrm>
          <a:prstGeom prst="rect">
            <a:avLst/>
          </a:prstGeom>
          <a:solidFill>
            <a:schemeClr val="accent1">
              <a:lumMod val="40000"/>
              <a:lumOff val="60000"/>
            </a:schemeClr>
          </a:solidFill>
        </p:spPr>
        <p:txBody>
          <a:bodyPr wrap="square" rtlCol="0">
            <a:spAutoFit/>
          </a:bodyPr>
          <a:lstStyle/>
          <a:p>
            <a:pPr algn="ctr"/>
            <a:r>
              <a:rPr lang="en-US" b="1" dirty="0" smtClean="0"/>
              <a:t>I- Financial  </a:t>
            </a:r>
          </a:p>
        </p:txBody>
      </p:sp>
      <p:sp>
        <p:nvSpPr>
          <p:cNvPr id="28" name="TextBox 27"/>
          <p:cNvSpPr txBox="1"/>
          <p:nvPr/>
        </p:nvSpPr>
        <p:spPr>
          <a:xfrm>
            <a:off x="3012401" y="6378757"/>
            <a:ext cx="2550199" cy="369332"/>
          </a:xfrm>
          <a:prstGeom prst="rect">
            <a:avLst/>
          </a:prstGeom>
          <a:solidFill>
            <a:schemeClr val="accent1">
              <a:lumMod val="40000"/>
              <a:lumOff val="60000"/>
            </a:schemeClr>
          </a:solidFill>
        </p:spPr>
        <p:txBody>
          <a:bodyPr wrap="square" rtlCol="0">
            <a:spAutoFit/>
          </a:bodyPr>
          <a:lstStyle/>
          <a:p>
            <a:pPr algn="ctr"/>
            <a:r>
              <a:rPr lang="en-US" b="1" dirty="0" smtClean="0"/>
              <a:t>II- Management </a:t>
            </a:r>
          </a:p>
        </p:txBody>
      </p:sp>
      <p:sp>
        <p:nvSpPr>
          <p:cNvPr id="29" name="TextBox 28"/>
          <p:cNvSpPr txBox="1"/>
          <p:nvPr/>
        </p:nvSpPr>
        <p:spPr>
          <a:xfrm>
            <a:off x="5892498" y="6378757"/>
            <a:ext cx="2827371" cy="369332"/>
          </a:xfrm>
          <a:prstGeom prst="rect">
            <a:avLst/>
          </a:prstGeom>
          <a:solidFill>
            <a:schemeClr val="accent1">
              <a:lumMod val="40000"/>
              <a:lumOff val="60000"/>
            </a:schemeClr>
          </a:solidFill>
        </p:spPr>
        <p:txBody>
          <a:bodyPr wrap="square" rtlCol="0">
            <a:spAutoFit/>
          </a:bodyPr>
          <a:lstStyle/>
          <a:p>
            <a:pPr algn="ctr"/>
            <a:r>
              <a:rPr lang="en-US" b="1" dirty="0" smtClean="0"/>
              <a:t>III- Program</a:t>
            </a:r>
          </a:p>
        </p:txBody>
      </p:sp>
    </p:spTree>
    <p:extLst>
      <p:ext uri="{BB962C8B-B14F-4D97-AF65-F5344CB8AC3E}">
        <p14:creationId xmlns:p14="http://schemas.microsoft.com/office/powerpoint/2010/main" val="16714727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92325" y="1522413"/>
            <a:ext cx="968375" cy="2014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254000" y="76200"/>
            <a:ext cx="4841875" cy="46101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TextBox 120"/>
          <p:cNvSpPr txBox="1"/>
          <p:nvPr/>
        </p:nvSpPr>
        <p:spPr>
          <a:xfrm>
            <a:off x="3124200" y="3536950"/>
            <a:ext cx="4179888" cy="1169988"/>
          </a:xfrm>
          <a:prstGeom prst="rect">
            <a:avLst/>
          </a:prstGeom>
          <a:solidFill>
            <a:schemeClr val="accent6">
              <a:lumMod val="20000"/>
              <a:lumOff val="80000"/>
            </a:schemeClr>
          </a:solidFill>
          <a:ln w="3175">
            <a:solidFill>
              <a:schemeClr val="bg2">
                <a:lumMod val="75000"/>
              </a:schemeClr>
            </a:solidFill>
          </a:ln>
        </p:spPr>
        <p:txBody>
          <a:bodyPr>
            <a:spAutoFit/>
          </a:bodyPr>
          <a:lstStyle/>
          <a:p>
            <a:pPr>
              <a:defRPr/>
            </a:pPr>
            <a:endParaRPr lang="en-US" sz="1400" dirty="0"/>
          </a:p>
          <a:p>
            <a:pPr algn="ctr">
              <a:defRPr/>
            </a:pPr>
            <a:r>
              <a:rPr lang="en-US" sz="1400" dirty="0"/>
              <a:t>     </a:t>
            </a:r>
            <a:endParaRPr lang="km-KH" sz="1400" dirty="0"/>
          </a:p>
          <a:p>
            <a:pPr algn="ctr">
              <a:defRPr/>
            </a:pPr>
            <a:endParaRPr lang="en-US" sz="1400" dirty="0"/>
          </a:p>
          <a:p>
            <a:pPr algn="ctr">
              <a:defRPr/>
            </a:pPr>
            <a:r>
              <a:rPr lang="en-US" sz="1400" dirty="0"/>
              <a:t>            </a:t>
            </a:r>
          </a:p>
          <a:p>
            <a:pPr algn="ctr">
              <a:defRPr/>
            </a:pPr>
            <a:endParaRPr lang="en-US" sz="1400" dirty="0"/>
          </a:p>
        </p:txBody>
      </p:sp>
      <p:sp>
        <p:nvSpPr>
          <p:cNvPr id="94" name="TextBox 93"/>
          <p:cNvSpPr txBox="1"/>
          <p:nvPr/>
        </p:nvSpPr>
        <p:spPr>
          <a:xfrm>
            <a:off x="592138" y="4724400"/>
            <a:ext cx="6711950" cy="1938338"/>
          </a:xfrm>
          <a:prstGeom prst="rect">
            <a:avLst/>
          </a:prstGeom>
          <a:solidFill>
            <a:schemeClr val="accent6">
              <a:lumMod val="20000"/>
              <a:lumOff val="80000"/>
            </a:schemeClr>
          </a:solidFill>
          <a:ln w="3175">
            <a:solidFill>
              <a:schemeClr val="tx1">
                <a:lumMod val="50000"/>
                <a:lumOff val="50000"/>
              </a:schemeClr>
            </a:solidFill>
          </a:ln>
        </p:spPr>
        <p:txBody>
          <a:bodyPr>
            <a:spAutoFit/>
          </a:bodyPr>
          <a:lstStyle/>
          <a:p>
            <a:pPr>
              <a:defRPr/>
            </a:pPr>
            <a:r>
              <a:rPr lang="en-US" sz="1200" b="1" dirty="0"/>
              <a:t>Guiding documents </a:t>
            </a:r>
          </a:p>
          <a:p>
            <a:pPr>
              <a:defRPr/>
            </a:pPr>
            <a:endParaRPr lang="en-US" sz="1200" b="1" dirty="0"/>
          </a:p>
          <a:p>
            <a:pPr marL="228600" indent="-228600">
              <a:buFont typeface="+mj-lt"/>
              <a:buAutoNum type="arabicPeriod"/>
              <a:defRPr/>
            </a:pPr>
            <a:r>
              <a:rPr lang="en-US" sz="1200" b="1" dirty="0">
                <a:solidFill>
                  <a:srgbClr val="FF0000"/>
                </a:solidFill>
              </a:rPr>
              <a:t>Program Grant Agreement</a:t>
            </a:r>
          </a:p>
          <a:p>
            <a:pPr marL="228600" indent="-228600">
              <a:buFont typeface="+mj-lt"/>
              <a:buAutoNum type="arabicPeriod"/>
              <a:defRPr/>
            </a:pPr>
            <a:r>
              <a:rPr lang="en-US" sz="1200" dirty="0"/>
              <a:t>HR Manual</a:t>
            </a:r>
          </a:p>
          <a:p>
            <a:pPr marL="228600" indent="-228600">
              <a:buFont typeface="+mj-lt"/>
              <a:buAutoNum type="arabicPeriod"/>
              <a:defRPr/>
            </a:pPr>
            <a:r>
              <a:rPr lang="en-US" sz="1200" dirty="0"/>
              <a:t>Finance Manual </a:t>
            </a:r>
          </a:p>
          <a:p>
            <a:pPr marL="228600" indent="-228600">
              <a:buFont typeface="+mj-lt"/>
              <a:buAutoNum type="arabicPeriod"/>
              <a:defRPr/>
            </a:pPr>
            <a:r>
              <a:rPr lang="en-US" sz="1200" dirty="0"/>
              <a:t>Procurement Guidelines</a:t>
            </a:r>
          </a:p>
          <a:p>
            <a:pPr marL="228600" indent="-228600">
              <a:buFont typeface="+mj-lt"/>
              <a:buAutoNum type="arabicPeriod"/>
              <a:defRPr/>
            </a:pPr>
            <a:r>
              <a:rPr lang="en-US" sz="1200" dirty="0"/>
              <a:t>SR Management Guidelines</a:t>
            </a:r>
          </a:p>
          <a:p>
            <a:pPr marL="228600" indent="-228600">
              <a:buFont typeface="+mj-lt"/>
              <a:buAutoNum type="arabicPeriod"/>
              <a:defRPr/>
            </a:pPr>
            <a:r>
              <a:rPr lang="en-US" sz="1200" dirty="0"/>
              <a:t>M&amp;E Guidelines</a:t>
            </a:r>
          </a:p>
          <a:p>
            <a:pPr marL="228600" indent="-228600">
              <a:buFont typeface="+mj-lt"/>
              <a:buAutoNum type="arabicPeriod"/>
              <a:defRPr/>
            </a:pPr>
            <a:endParaRPr lang="en-US" sz="1200" dirty="0"/>
          </a:p>
          <a:p>
            <a:pPr marL="228600" indent="-228600">
              <a:buFont typeface="+mj-lt"/>
              <a:buAutoNum type="arabicPeriod"/>
              <a:defRPr/>
            </a:pPr>
            <a:endParaRPr lang="en-US" sz="1200" dirty="0"/>
          </a:p>
        </p:txBody>
      </p:sp>
      <p:sp>
        <p:nvSpPr>
          <p:cNvPr id="67" name="Rectangle 66"/>
          <p:cNvSpPr/>
          <p:nvPr/>
        </p:nvSpPr>
        <p:spPr>
          <a:xfrm>
            <a:off x="4879975" y="1714500"/>
            <a:ext cx="1357313" cy="55403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3124200" y="4727575"/>
            <a:ext cx="4179888" cy="592138"/>
          </a:xfrm>
          <a:prstGeom prst="rect">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1679575" y="195262"/>
            <a:ext cx="2362200" cy="261610"/>
          </a:xfrm>
          <a:prstGeom prst="rect">
            <a:avLst/>
          </a:prstGeom>
          <a:solidFill>
            <a:schemeClr val="accent5">
              <a:lumMod val="20000"/>
              <a:lumOff val="80000"/>
            </a:schemeClr>
          </a:solidFill>
        </p:spPr>
        <p:txBody>
          <a:bodyPr>
            <a:spAutoFit/>
          </a:bodyPr>
          <a:lstStyle/>
          <a:p>
            <a:pPr algn="ctr">
              <a:defRPr/>
            </a:pPr>
            <a:r>
              <a:rPr lang="en-US" sz="1050" dirty="0"/>
              <a:t>GF Board</a:t>
            </a:r>
          </a:p>
        </p:txBody>
      </p:sp>
      <p:sp>
        <p:nvSpPr>
          <p:cNvPr id="5" name="TextBox 4"/>
          <p:cNvSpPr txBox="1"/>
          <p:nvPr/>
        </p:nvSpPr>
        <p:spPr>
          <a:xfrm>
            <a:off x="685800" y="804862"/>
            <a:ext cx="1530350" cy="246221"/>
          </a:xfrm>
          <a:prstGeom prst="rect">
            <a:avLst/>
          </a:prstGeom>
          <a:solidFill>
            <a:schemeClr val="accent5">
              <a:lumMod val="20000"/>
              <a:lumOff val="80000"/>
            </a:schemeClr>
          </a:solidFill>
        </p:spPr>
        <p:txBody>
          <a:bodyPr>
            <a:spAutoFit/>
          </a:bodyPr>
          <a:lstStyle/>
          <a:p>
            <a:pPr algn="ctr">
              <a:defRPr/>
            </a:pPr>
            <a:r>
              <a:rPr lang="en-US" sz="1000" dirty="0"/>
              <a:t>GF Secretariat </a:t>
            </a:r>
          </a:p>
        </p:txBody>
      </p:sp>
      <p:sp>
        <p:nvSpPr>
          <p:cNvPr id="6" name="TextBox 5"/>
          <p:cNvSpPr txBox="1"/>
          <p:nvPr/>
        </p:nvSpPr>
        <p:spPr>
          <a:xfrm>
            <a:off x="3154363" y="804862"/>
            <a:ext cx="1773237" cy="246221"/>
          </a:xfrm>
          <a:prstGeom prst="rect">
            <a:avLst/>
          </a:prstGeom>
          <a:solidFill>
            <a:schemeClr val="accent5">
              <a:lumMod val="20000"/>
              <a:lumOff val="80000"/>
            </a:schemeClr>
          </a:solidFill>
        </p:spPr>
        <p:txBody>
          <a:bodyPr>
            <a:spAutoFit/>
          </a:bodyPr>
          <a:lstStyle/>
          <a:p>
            <a:pPr algn="ctr">
              <a:defRPr/>
            </a:pPr>
            <a:r>
              <a:rPr lang="en-US" sz="1000" dirty="0"/>
              <a:t>OIG</a:t>
            </a:r>
          </a:p>
        </p:txBody>
      </p:sp>
      <p:cxnSp>
        <p:nvCxnSpPr>
          <p:cNvPr id="8" name="Elbow Connector 7"/>
          <p:cNvCxnSpPr>
            <a:stCxn id="4" idx="2"/>
            <a:endCxn id="5" idx="0"/>
          </p:cNvCxnSpPr>
          <p:nvPr/>
        </p:nvCxnSpPr>
        <p:spPr>
          <a:xfrm rot="5400000">
            <a:off x="1981830" y="-73983"/>
            <a:ext cx="347990" cy="1409700"/>
          </a:xfrm>
          <a:prstGeom prst="bentConnector3">
            <a:avLst>
              <a:gd name="adj1" fmla="val 5000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4" idx="2"/>
            <a:endCxn id="6" idx="0"/>
          </p:cNvCxnSpPr>
          <p:nvPr/>
        </p:nvCxnSpPr>
        <p:spPr>
          <a:xfrm rot="16200000" flipH="1">
            <a:off x="3276833" y="40713"/>
            <a:ext cx="347990" cy="1180307"/>
          </a:xfrm>
          <a:prstGeom prst="bentConnector3">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28" name="TextBox 12"/>
          <p:cNvSpPr txBox="1">
            <a:spLocks noChangeArrowheads="1"/>
          </p:cNvSpPr>
          <p:nvPr/>
        </p:nvSpPr>
        <p:spPr bwMode="auto">
          <a:xfrm>
            <a:off x="3295650" y="5708650"/>
            <a:ext cx="444500"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14" name="TextBox 13"/>
          <p:cNvSpPr txBox="1"/>
          <p:nvPr/>
        </p:nvSpPr>
        <p:spPr>
          <a:xfrm>
            <a:off x="3124200" y="1506538"/>
            <a:ext cx="4179888" cy="2030412"/>
          </a:xfrm>
          <a:prstGeom prst="rect">
            <a:avLst/>
          </a:prstGeom>
          <a:solidFill>
            <a:schemeClr val="accent6">
              <a:lumMod val="20000"/>
              <a:lumOff val="80000"/>
            </a:schemeClr>
          </a:solidFill>
          <a:ln w="28575">
            <a:solidFill>
              <a:srgbClr val="000099"/>
            </a:solidFill>
          </a:ln>
        </p:spPr>
        <p:txBody>
          <a:bodyPr>
            <a:spAutoFit/>
          </a:bodyPr>
          <a:lstStyle/>
          <a:p>
            <a:pPr>
              <a:defRPr/>
            </a:pPr>
            <a:endParaRPr lang="en-US" sz="1400" dirty="0"/>
          </a:p>
          <a:p>
            <a:pPr>
              <a:defRPr/>
            </a:pPr>
            <a:endParaRPr lang="en-US" sz="1400" dirty="0"/>
          </a:p>
          <a:p>
            <a:pPr>
              <a:defRPr/>
            </a:pPr>
            <a:endParaRPr lang="en-US" sz="1400" dirty="0"/>
          </a:p>
          <a:p>
            <a:pPr algn="ctr">
              <a:defRPr/>
            </a:pPr>
            <a:endParaRPr lang="en-US" sz="1400" dirty="0"/>
          </a:p>
          <a:p>
            <a:pPr algn="ctr">
              <a:defRPr/>
            </a:pPr>
            <a:r>
              <a:rPr lang="en-US" sz="1400" dirty="0"/>
              <a:t>  </a:t>
            </a:r>
          </a:p>
          <a:p>
            <a:pPr algn="ctr">
              <a:defRPr/>
            </a:pPr>
            <a:endParaRPr lang="en-US" sz="1400" dirty="0"/>
          </a:p>
          <a:p>
            <a:pPr algn="ctr">
              <a:defRPr/>
            </a:pPr>
            <a:r>
              <a:rPr lang="en-US" sz="1400" dirty="0"/>
              <a:t>        </a:t>
            </a:r>
            <a:endParaRPr lang="km-KH" sz="1400" dirty="0"/>
          </a:p>
          <a:p>
            <a:pPr algn="ctr">
              <a:defRPr/>
            </a:pPr>
            <a:r>
              <a:rPr lang="en-US" sz="1400" dirty="0"/>
              <a:t>            </a:t>
            </a:r>
          </a:p>
          <a:p>
            <a:pPr algn="ctr">
              <a:defRPr/>
            </a:pPr>
            <a:endParaRPr lang="en-US" sz="1400" dirty="0"/>
          </a:p>
        </p:txBody>
      </p:sp>
      <p:sp>
        <p:nvSpPr>
          <p:cNvPr id="9230" name="TextBox 14"/>
          <p:cNvSpPr txBox="1">
            <a:spLocks noChangeArrowheads="1"/>
          </p:cNvSpPr>
          <p:nvPr/>
        </p:nvSpPr>
        <p:spPr bwMode="auto">
          <a:xfrm>
            <a:off x="3182935" y="6230938"/>
            <a:ext cx="711201"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sp>
        <p:nvSpPr>
          <p:cNvPr id="25" name="TextBox 24"/>
          <p:cNvSpPr txBox="1"/>
          <p:nvPr/>
        </p:nvSpPr>
        <p:spPr>
          <a:xfrm>
            <a:off x="642938" y="4191000"/>
            <a:ext cx="796924" cy="369888"/>
          </a:xfrm>
          <a:prstGeom prst="rect">
            <a:avLst/>
          </a:prstGeom>
          <a:solidFill>
            <a:schemeClr val="accent5">
              <a:lumMod val="20000"/>
              <a:lumOff val="80000"/>
            </a:schemeClr>
          </a:solidFill>
          <a:ln>
            <a:solidFill>
              <a:schemeClr val="bg1">
                <a:lumMod val="50000"/>
              </a:schemeClr>
            </a:solidFill>
          </a:ln>
        </p:spPr>
        <p:txBody>
          <a:bodyPr wrap="square">
            <a:spAutoFit/>
          </a:bodyPr>
          <a:lstStyle/>
          <a:p>
            <a:pPr algn="ctr">
              <a:defRPr/>
            </a:pPr>
            <a:r>
              <a:rPr lang="en-US" dirty="0"/>
              <a:t>LFA</a:t>
            </a:r>
          </a:p>
        </p:txBody>
      </p:sp>
      <p:cxnSp>
        <p:nvCxnSpPr>
          <p:cNvPr id="37" name="Elbow Connector 36"/>
          <p:cNvCxnSpPr>
            <a:stCxn id="5" idx="1"/>
            <a:endCxn id="25" idx="1"/>
          </p:cNvCxnSpPr>
          <p:nvPr/>
        </p:nvCxnSpPr>
        <p:spPr>
          <a:xfrm rot="10800000" flipV="1">
            <a:off x="642938" y="927972"/>
            <a:ext cx="42862" cy="3447971"/>
          </a:xfrm>
          <a:prstGeom prst="bentConnector3">
            <a:avLst>
              <a:gd name="adj1" fmla="val 633340"/>
            </a:avLst>
          </a:prstGeom>
          <a:ln w="3810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5" idx="1"/>
            <a:endCxn id="47" idx="1"/>
          </p:cNvCxnSpPr>
          <p:nvPr/>
        </p:nvCxnSpPr>
        <p:spPr>
          <a:xfrm rot="10800000" flipH="1" flipV="1">
            <a:off x="685800" y="927972"/>
            <a:ext cx="2438400" cy="4095671"/>
          </a:xfrm>
          <a:prstGeom prst="bentConnector3">
            <a:avLst>
              <a:gd name="adj1" fmla="val -9375"/>
            </a:avLst>
          </a:prstGeom>
          <a:ln w="57150">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34" name="TextBox 39"/>
          <p:cNvSpPr txBox="1">
            <a:spLocks noChangeArrowheads="1"/>
          </p:cNvSpPr>
          <p:nvPr/>
        </p:nvSpPr>
        <p:spPr bwMode="auto">
          <a:xfrm>
            <a:off x="3016624" y="2864691"/>
            <a:ext cx="957915" cy="584775"/>
          </a:xfrm>
          <a:prstGeom prst="rect">
            <a:avLst/>
          </a:prstGeom>
          <a:solidFill>
            <a:schemeClr val="bg1"/>
          </a:solidFill>
          <a:ln w="9525">
            <a:solidFill>
              <a:srgbClr val="000000"/>
            </a:solid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solidFill>
                  <a:srgbClr val="0070C0"/>
                </a:solidFill>
              </a:rPr>
              <a:t>WG</a:t>
            </a:r>
          </a:p>
          <a:p>
            <a:pPr algn="ctr" eaLnBrk="1" hangingPunct="1"/>
            <a:r>
              <a:rPr lang="en-US" sz="1600" b="1" dirty="0" smtClean="0">
                <a:solidFill>
                  <a:srgbClr val="0070C0"/>
                </a:solidFill>
              </a:rPr>
              <a:t>AIDS</a:t>
            </a:r>
            <a:endParaRPr lang="en-US" sz="1600" b="1" dirty="0">
              <a:solidFill>
                <a:srgbClr val="0070C0"/>
              </a:solidFill>
            </a:endParaRPr>
          </a:p>
        </p:txBody>
      </p:sp>
      <p:sp>
        <p:nvSpPr>
          <p:cNvPr id="9235" name="TextBox 40"/>
          <p:cNvSpPr txBox="1">
            <a:spLocks noChangeArrowheads="1"/>
          </p:cNvSpPr>
          <p:nvPr/>
        </p:nvSpPr>
        <p:spPr bwMode="auto">
          <a:xfrm>
            <a:off x="4427538" y="2882900"/>
            <a:ext cx="487362" cy="431800"/>
          </a:xfrm>
          <a:prstGeom prst="rect">
            <a:avLst/>
          </a:prstGeom>
          <a:solidFill>
            <a:srgbClr val="FFCC66"/>
          </a:solidFill>
          <a:ln w="9525">
            <a:solidFill>
              <a:srgbClr val="FF0000"/>
            </a:solid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WG TB</a:t>
            </a:r>
          </a:p>
        </p:txBody>
      </p:sp>
      <p:sp>
        <p:nvSpPr>
          <p:cNvPr id="9238" name="TextBox 44"/>
          <p:cNvSpPr txBox="1">
            <a:spLocks noChangeArrowheads="1"/>
          </p:cNvSpPr>
          <p:nvPr/>
        </p:nvSpPr>
        <p:spPr bwMode="auto">
          <a:xfrm>
            <a:off x="3454400" y="2501900"/>
            <a:ext cx="2232025" cy="26035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CCC OC</a:t>
            </a:r>
          </a:p>
        </p:txBody>
      </p:sp>
      <p:sp>
        <p:nvSpPr>
          <p:cNvPr id="9239" name="TextBox 45"/>
          <p:cNvSpPr txBox="1">
            <a:spLocks noChangeArrowheads="1"/>
          </p:cNvSpPr>
          <p:nvPr/>
        </p:nvSpPr>
        <p:spPr bwMode="auto">
          <a:xfrm>
            <a:off x="6172200" y="2540000"/>
            <a:ext cx="914400" cy="2619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PDC</a:t>
            </a:r>
          </a:p>
        </p:txBody>
      </p:sp>
      <p:sp>
        <p:nvSpPr>
          <p:cNvPr id="9240" name="TextBox 47"/>
          <p:cNvSpPr txBox="1">
            <a:spLocks noChangeArrowheads="1"/>
          </p:cNvSpPr>
          <p:nvPr/>
        </p:nvSpPr>
        <p:spPr bwMode="auto">
          <a:xfrm>
            <a:off x="3644900" y="5022850"/>
            <a:ext cx="3235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t>PR Coordinating Group</a:t>
            </a:r>
          </a:p>
        </p:txBody>
      </p:sp>
      <p:cxnSp>
        <p:nvCxnSpPr>
          <p:cNvPr id="50" name="Straight Arrow Connector 49"/>
          <p:cNvCxnSpPr>
            <a:stCxn id="9250" idx="2"/>
            <a:endCxn id="9228" idx="0"/>
          </p:cNvCxnSpPr>
          <p:nvPr/>
        </p:nvCxnSpPr>
        <p:spPr>
          <a:xfrm>
            <a:off x="3511550" y="5068888"/>
            <a:ext cx="6350" cy="639762"/>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3522663" y="5940425"/>
            <a:ext cx="6350"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953000" y="1782763"/>
            <a:ext cx="1582738" cy="4857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Elbow Connector 72"/>
          <p:cNvCxnSpPr>
            <a:stCxn id="68" idx="1"/>
            <a:endCxn id="9238" idx="0"/>
          </p:cNvCxnSpPr>
          <p:nvPr/>
        </p:nvCxnSpPr>
        <p:spPr>
          <a:xfrm rot="10800000" flipV="1">
            <a:off x="4570413" y="2025650"/>
            <a:ext cx="382587" cy="47625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8" idx="3"/>
            <a:endCxn id="9239" idx="0"/>
          </p:cNvCxnSpPr>
          <p:nvPr/>
        </p:nvCxnSpPr>
        <p:spPr>
          <a:xfrm>
            <a:off x="6535738" y="2025650"/>
            <a:ext cx="93662" cy="51435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9246" name="TextBox 81"/>
          <p:cNvSpPr txBox="1">
            <a:spLocks noChangeArrowheads="1"/>
          </p:cNvSpPr>
          <p:nvPr/>
        </p:nvSpPr>
        <p:spPr bwMode="auto">
          <a:xfrm>
            <a:off x="8001000" y="1560513"/>
            <a:ext cx="838200" cy="5100637"/>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r>
              <a:rPr lang="en-US" b="1" dirty="0"/>
              <a:t>MOH</a:t>
            </a:r>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a:p>
            <a:pPr eaLnBrk="1" hangingPunct="1">
              <a:spcAft>
                <a:spcPts val="300"/>
              </a:spcAft>
            </a:pPr>
            <a:endParaRPr lang="en-US" b="1" dirty="0"/>
          </a:p>
        </p:txBody>
      </p:sp>
      <p:sp>
        <p:nvSpPr>
          <p:cNvPr id="93" name="TextBox 92"/>
          <p:cNvSpPr txBox="1"/>
          <p:nvPr/>
        </p:nvSpPr>
        <p:spPr>
          <a:xfrm>
            <a:off x="3124200" y="1600200"/>
            <a:ext cx="4179888" cy="954088"/>
          </a:xfrm>
          <a:prstGeom prst="rect">
            <a:avLst/>
          </a:prstGeom>
          <a:noFill/>
        </p:spPr>
        <p:txBody>
          <a:bodyPr>
            <a:spAutoFit/>
          </a:bodyPr>
          <a:lstStyle/>
          <a:p>
            <a:pPr>
              <a:defRPr/>
            </a:pPr>
            <a:r>
              <a:rPr lang="en-US" sz="1200" b="1" dirty="0"/>
              <a:t>Guiding documents </a:t>
            </a:r>
          </a:p>
          <a:p>
            <a:pPr marL="228600" indent="-228600">
              <a:buFont typeface="+mj-lt"/>
              <a:buAutoNum type="arabicPeriod"/>
              <a:defRPr/>
            </a:pPr>
            <a:r>
              <a:rPr lang="en-US" sz="1100" dirty="0"/>
              <a:t>Governance Manual</a:t>
            </a:r>
          </a:p>
          <a:p>
            <a:pPr marL="228600" indent="-228600">
              <a:buFont typeface="+mj-lt"/>
              <a:buAutoNum type="arabicPeriod"/>
              <a:defRPr/>
            </a:pPr>
            <a:r>
              <a:rPr lang="en-US" sz="1100" dirty="0"/>
              <a:t>PD Manual </a:t>
            </a:r>
          </a:p>
          <a:p>
            <a:pPr marL="228600" indent="-228600">
              <a:buFont typeface="+mj-lt"/>
              <a:buAutoNum type="arabicPeriod"/>
              <a:defRPr/>
            </a:pPr>
            <a:r>
              <a:rPr lang="en-US" sz="1100" dirty="0"/>
              <a:t>Conflict of interest </a:t>
            </a:r>
          </a:p>
          <a:p>
            <a:pPr>
              <a:defRPr/>
            </a:pPr>
            <a:r>
              <a:rPr lang="en-US" sz="1100" dirty="0"/>
              <a:t>       Policy</a:t>
            </a:r>
          </a:p>
        </p:txBody>
      </p:sp>
      <p:sp>
        <p:nvSpPr>
          <p:cNvPr id="9250" name="TextBox 11"/>
          <p:cNvSpPr txBox="1">
            <a:spLocks noChangeArrowheads="1"/>
          </p:cNvSpPr>
          <p:nvPr/>
        </p:nvSpPr>
        <p:spPr bwMode="auto">
          <a:xfrm>
            <a:off x="3290888" y="4114800"/>
            <a:ext cx="442912"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9255" name="TextBox 103"/>
          <p:cNvSpPr txBox="1">
            <a:spLocks noChangeArrowheads="1"/>
          </p:cNvSpPr>
          <p:nvPr/>
        </p:nvSpPr>
        <p:spPr bwMode="auto">
          <a:xfrm>
            <a:off x="4433888" y="5722938"/>
            <a:ext cx="442912"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9256" name="TextBox 104"/>
          <p:cNvSpPr txBox="1">
            <a:spLocks noChangeArrowheads="1"/>
          </p:cNvSpPr>
          <p:nvPr/>
        </p:nvSpPr>
        <p:spPr bwMode="auto">
          <a:xfrm>
            <a:off x="4322126" y="6245225"/>
            <a:ext cx="708660"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cxnSp>
        <p:nvCxnSpPr>
          <p:cNvPr id="106" name="Straight Arrow Connector 105"/>
          <p:cNvCxnSpPr>
            <a:stCxn id="9268" idx="2"/>
            <a:endCxn id="9255" idx="0"/>
          </p:cNvCxnSpPr>
          <p:nvPr/>
        </p:nvCxnSpPr>
        <p:spPr>
          <a:xfrm>
            <a:off x="4654550" y="5068888"/>
            <a:ext cx="0" cy="65405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4659313" y="5954713"/>
            <a:ext cx="6350"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59" name="TextBox 108"/>
          <p:cNvSpPr txBox="1">
            <a:spLocks noChangeArrowheads="1"/>
          </p:cNvSpPr>
          <p:nvPr/>
        </p:nvSpPr>
        <p:spPr bwMode="auto">
          <a:xfrm>
            <a:off x="6553200" y="5722938"/>
            <a:ext cx="442913"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9260" name="TextBox 109"/>
          <p:cNvSpPr txBox="1">
            <a:spLocks noChangeArrowheads="1"/>
          </p:cNvSpPr>
          <p:nvPr/>
        </p:nvSpPr>
        <p:spPr bwMode="auto">
          <a:xfrm>
            <a:off x="6441438" y="6245225"/>
            <a:ext cx="708662"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cxnSp>
        <p:nvCxnSpPr>
          <p:cNvPr id="112" name="Straight Arrow Connector 111"/>
          <p:cNvCxnSpPr>
            <a:stCxn id="9270" idx="2"/>
            <a:endCxn id="9259" idx="0"/>
          </p:cNvCxnSpPr>
          <p:nvPr/>
        </p:nvCxnSpPr>
        <p:spPr>
          <a:xfrm flipH="1">
            <a:off x="6775450" y="5068888"/>
            <a:ext cx="12700" cy="65405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6778625" y="5954713"/>
            <a:ext cx="7938"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63" name="TextBox 116"/>
          <p:cNvSpPr txBox="1">
            <a:spLocks noChangeArrowheads="1"/>
          </p:cNvSpPr>
          <p:nvPr/>
        </p:nvSpPr>
        <p:spPr bwMode="auto">
          <a:xfrm>
            <a:off x="5500687" y="5722938"/>
            <a:ext cx="442913"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a:t>
            </a:r>
          </a:p>
        </p:txBody>
      </p:sp>
      <p:sp>
        <p:nvSpPr>
          <p:cNvPr id="9264" name="TextBox 117"/>
          <p:cNvSpPr txBox="1">
            <a:spLocks noChangeArrowheads="1"/>
          </p:cNvSpPr>
          <p:nvPr/>
        </p:nvSpPr>
        <p:spPr bwMode="auto">
          <a:xfrm>
            <a:off x="5388925" y="6245225"/>
            <a:ext cx="708662" cy="307975"/>
          </a:xfrm>
          <a:prstGeom prst="rect">
            <a:avLst/>
          </a:prstGeom>
          <a:solidFill>
            <a:srgbClr val="CCFF66"/>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SSR</a:t>
            </a:r>
          </a:p>
        </p:txBody>
      </p:sp>
      <p:cxnSp>
        <p:nvCxnSpPr>
          <p:cNvPr id="119" name="Straight Arrow Connector 118"/>
          <p:cNvCxnSpPr>
            <a:stCxn id="9269" idx="2"/>
            <a:endCxn id="9263" idx="0"/>
          </p:cNvCxnSpPr>
          <p:nvPr/>
        </p:nvCxnSpPr>
        <p:spPr>
          <a:xfrm>
            <a:off x="5722937" y="5068888"/>
            <a:ext cx="0" cy="65405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5726112" y="5954713"/>
            <a:ext cx="7938" cy="301625"/>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Elbow Connector 99"/>
          <p:cNvCxnSpPr>
            <a:stCxn id="6" idx="3"/>
            <a:endCxn id="94" idx="3"/>
          </p:cNvCxnSpPr>
          <p:nvPr/>
        </p:nvCxnSpPr>
        <p:spPr>
          <a:xfrm>
            <a:off x="4927600" y="927973"/>
            <a:ext cx="2376488" cy="4765596"/>
          </a:xfrm>
          <a:prstGeom prst="bentConnector3">
            <a:avLst>
              <a:gd name="adj1" fmla="val 109619"/>
            </a:avLst>
          </a:prstGeom>
        </p:spPr>
        <p:style>
          <a:lnRef idx="1">
            <a:schemeClr val="accent1"/>
          </a:lnRef>
          <a:fillRef idx="0">
            <a:schemeClr val="accent1"/>
          </a:fillRef>
          <a:effectRef idx="0">
            <a:schemeClr val="accent1"/>
          </a:effectRef>
          <a:fontRef idx="minor">
            <a:schemeClr val="tx1"/>
          </a:fontRef>
        </p:style>
      </p:cxnSp>
      <p:sp>
        <p:nvSpPr>
          <p:cNvPr id="9268" name="TextBox 122"/>
          <p:cNvSpPr txBox="1">
            <a:spLocks noChangeArrowheads="1"/>
          </p:cNvSpPr>
          <p:nvPr/>
        </p:nvSpPr>
        <p:spPr bwMode="auto">
          <a:xfrm>
            <a:off x="4433888" y="4114800"/>
            <a:ext cx="442912"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9269" name="TextBox 123"/>
          <p:cNvSpPr txBox="1">
            <a:spLocks noChangeArrowheads="1"/>
          </p:cNvSpPr>
          <p:nvPr/>
        </p:nvSpPr>
        <p:spPr bwMode="auto">
          <a:xfrm>
            <a:off x="5500687" y="4114800"/>
            <a:ext cx="442913"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9270" name="TextBox 124"/>
          <p:cNvSpPr txBox="1">
            <a:spLocks noChangeArrowheads="1"/>
          </p:cNvSpPr>
          <p:nvPr/>
        </p:nvSpPr>
        <p:spPr bwMode="auto">
          <a:xfrm>
            <a:off x="6567488" y="4114800"/>
            <a:ext cx="442912"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PR</a:t>
            </a:r>
          </a:p>
          <a:p>
            <a:pPr algn="ctr" eaLnBrk="1" hangingPunct="1"/>
            <a:endParaRPr lang="en-US" sz="1400"/>
          </a:p>
          <a:p>
            <a:pPr algn="ctr" eaLnBrk="1" hangingPunct="1"/>
            <a:endParaRPr lang="en-US" sz="1400"/>
          </a:p>
          <a:p>
            <a:pPr algn="ctr" eaLnBrk="1" hangingPunct="1"/>
            <a:endParaRPr lang="en-US" sz="1400"/>
          </a:p>
        </p:txBody>
      </p:sp>
      <p:sp>
        <p:nvSpPr>
          <p:cNvPr id="154" name="TextBox 153"/>
          <p:cNvSpPr txBox="1"/>
          <p:nvPr/>
        </p:nvSpPr>
        <p:spPr>
          <a:xfrm>
            <a:off x="685800" y="1074102"/>
            <a:ext cx="1530350" cy="261610"/>
          </a:xfrm>
          <a:prstGeom prst="rect">
            <a:avLst/>
          </a:prstGeom>
          <a:solidFill>
            <a:schemeClr val="accent5">
              <a:lumMod val="20000"/>
              <a:lumOff val="80000"/>
            </a:schemeClr>
          </a:solidFill>
        </p:spPr>
        <p:txBody>
          <a:bodyPr wrap="square">
            <a:spAutoFit/>
          </a:bodyPr>
          <a:lstStyle/>
          <a:p>
            <a:pPr algn="ctr">
              <a:defRPr/>
            </a:pPr>
            <a:r>
              <a:rPr lang="en-US" sz="1100" dirty="0"/>
              <a:t>Portfolio Manager</a:t>
            </a:r>
          </a:p>
        </p:txBody>
      </p:sp>
      <p:sp>
        <p:nvSpPr>
          <p:cNvPr id="189" name="TextBox 188"/>
          <p:cNvSpPr txBox="1"/>
          <p:nvPr/>
        </p:nvSpPr>
        <p:spPr>
          <a:xfrm>
            <a:off x="5715000" y="685800"/>
            <a:ext cx="1590675" cy="461963"/>
          </a:xfrm>
          <a:prstGeom prst="rect">
            <a:avLst/>
          </a:prstGeom>
          <a:solidFill>
            <a:schemeClr val="accent5">
              <a:lumMod val="20000"/>
              <a:lumOff val="80000"/>
            </a:schemeClr>
          </a:solidFill>
          <a:ln w="38100">
            <a:solidFill>
              <a:srgbClr val="FF5050"/>
            </a:solidFill>
          </a:ln>
        </p:spPr>
        <p:txBody>
          <a:bodyPr>
            <a:spAutoFit/>
          </a:bodyPr>
          <a:lstStyle/>
          <a:p>
            <a:pPr marL="342900" indent="-342900">
              <a:buFont typeface="+mj-lt"/>
              <a:buAutoNum type="arabicPeriod"/>
              <a:defRPr/>
            </a:pPr>
            <a:r>
              <a:rPr lang="en-US" sz="1200" dirty="0"/>
              <a:t>Audit</a:t>
            </a:r>
          </a:p>
          <a:p>
            <a:pPr marL="342900" indent="-342900">
              <a:buFont typeface="+mj-lt"/>
              <a:buAutoNum type="arabicPeriod"/>
              <a:defRPr/>
            </a:pPr>
            <a:r>
              <a:rPr lang="en-US" sz="1200" dirty="0"/>
              <a:t>Investigation </a:t>
            </a:r>
          </a:p>
        </p:txBody>
      </p:sp>
      <p:cxnSp>
        <p:nvCxnSpPr>
          <p:cNvPr id="3" name="Straight Connector 2"/>
          <p:cNvCxnSpPr/>
          <p:nvPr/>
        </p:nvCxnSpPr>
        <p:spPr>
          <a:xfrm flipV="1">
            <a:off x="7304088" y="2667000"/>
            <a:ext cx="6969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283" name="TextBox 9"/>
          <p:cNvSpPr txBox="1">
            <a:spLocks noChangeArrowheads="1"/>
          </p:cNvSpPr>
          <p:nvPr/>
        </p:nvSpPr>
        <p:spPr bwMode="auto">
          <a:xfrm>
            <a:off x="5159375" y="1752600"/>
            <a:ext cx="1216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dirty="0"/>
              <a:t>CCC</a:t>
            </a:r>
          </a:p>
          <a:p>
            <a:pPr algn="ctr" eaLnBrk="1" hangingPunct="1"/>
            <a:r>
              <a:rPr lang="en-US" sz="1200" dirty="0"/>
              <a:t>CCC Ex Com</a:t>
            </a:r>
          </a:p>
        </p:txBody>
      </p:sp>
      <p:cxnSp>
        <p:nvCxnSpPr>
          <p:cNvPr id="86" name="Straight Connector 85"/>
          <p:cNvCxnSpPr/>
          <p:nvPr/>
        </p:nvCxnSpPr>
        <p:spPr>
          <a:xfrm flipV="1">
            <a:off x="7315200" y="6477000"/>
            <a:ext cx="6969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315200" y="5867400"/>
            <a:ext cx="6969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9234" idx="2"/>
            <a:endCxn id="9250" idx="0"/>
          </p:cNvCxnSpPr>
          <p:nvPr/>
        </p:nvCxnSpPr>
        <p:spPr>
          <a:xfrm>
            <a:off x="3495582" y="3449466"/>
            <a:ext cx="16762" cy="66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651375" y="3352800"/>
            <a:ext cx="9525" cy="80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719762" y="3302000"/>
            <a:ext cx="9525" cy="80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784975" y="3282950"/>
            <a:ext cx="9525" cy="80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451225" y="4876800"/>
            <a:ext cx="4092575"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a:xfrm>
            <a:off x="3451225" y="4727575"/>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Isosceles Triangle 112"/>
          <p:cNvSpPr/>
          <p:nvPr/>
        </p:nvSpPr>
        <p:spPr>
          <a:xfrm>
            <a:off x="4568825" y="4711700"/>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Isosceles Triangle 114"/>
          <p:cNvSpPr/>
          <p:nvPr/>
        </p:nvSpPr>
        <p:spPr>
          <a:xfrm>
            <a:off x="5627687" y="4711700"/>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Isosceles Triangle 115"/>
          <p:cNvSpPr/>
          <p:nvPr/>
        </p:nvSpPr>
        <p:spPr>
          <a:xfrm>
            <a:off x="6702425" y="4711700"/>
            <a:ext cx="193675" cy="149225"/>
          </a:xfrm>
          <a:prstGeom prst="triangl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6" name="Straight Connector 65"/>
          <p:cNvCxnSpPr/>
          <p:nvPr/>
        </p:nvCxnSpPr>
        <p:spPr>
          <a:xfrm flipV="1">
            <a:off x="6510338" y="2025650"/>
            <a:ext cx="103346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18125" y="76200"/>
            <a:ext cx="3521075" cy="646331"/>
          </a:xfrm>
          <a:prstGeom prst="rect">
            <a:avLst/>
          </a:prstGeom>
          <a:noFill/>
        </p:spPr>
        <p:txBody>
          <a:bodyPr wrap="square" rtlCol="0">
            <a:spAutoFit/>
          </a:bodyPr>
          <a:lstStyle/>
          <a:p>
            <a:pPr algn="ctr"/>
            <a:r>
              <a:rPr lang="km-KH" b="1" dirty="0" smtClean="0"/>
              <a:t>យន្តការគ្រប់គ្រងមូលនិធិសកល</a:t>
            </a:r>
          </a:p>
          <a:p>
            <a:pPr algn="ctr"/>
            <a:r>
              <a:rPr lang="en-US" b="1" dirty="0" smtClean="0"/>
              <a:t>GFATM Management </a:t>
            </a:r>
            <a:endParaRPr lang="en-US" b="1" dirty="0"/>
          </a:p>
        </p:txBody>
      </p:sp>
      <p:pic>
        <p:nvPicPr>
          <p:cNvPr id="88" name="Picture 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2460625"/>
            <a:ext cx="6096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 Box 66"/>
          <p:cNvSpPr txBox="1">
            <a:spLocks noChangeArrowheads="1"/>
          </p:cNvSpPr>
          <p:nvPr/>
        </p:nvSpPr>
        <p:spPr bwMode="auto">
          <a:xfrm>
            <a:off x="7937500" y="318452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a:t>GDJTWG on Health</a:t>
            </a:r>
          </a:p>
        </p:txBody>
      </p:sp>
      <p:sp>
        <p:nvSpPr>
          <p:cNvPr id="28" name="Rectangle 27"/>
          <p:cNvSpPr/>
          <p:nvPr/>
        </p:nvSpPr>
        <p:spPr>
          <a:xfrm>
            <a:off x="1905000" y="1496218"/>
            <a:ext cx="1219200" cy="322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384425"/>
            <a:ext cx="609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65"/>
          <p:cNvSpPr txBox="1">
            <a:spLocks noChangeArrowheads="1"/>
          </p:cNvSpPr>
          <p:nvPr/>
        </p:nvSpPr>
        <p:spPr bwMode="auto">
          <a:xfrm>
            <a:off x="1981200" y="307022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00" dirty="0"/>
              <a:t>GDJTWG on HIV and AIDS</a:t>
            </a:r>
          </a:p>
        </p:txBody>
      </p:sp>
      <p:cxnSp>
        <p:nvCxnSpPr>
          <p:cNvPr id="40" name="Straight Arrow Connector 39"/>
          <p:cNvCxnSpPr>
            <a:stCxn id="9235" idx="3"/>
          </p:cNvCxnSpPr>
          <p:nvPr/>
        </p:nvCxnSpPr>
        <p:spPr>
          <a:xfrm flipV="1">
            <a:off x="4914900" y="3093244"/>
            <a:ext cx="3022600" cy="55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2275" y="2898775"/>
            <a:ext cx="452437" cy="415925"/>
          </a:xfrm>
          <a:prstGeom prst="rect">
            <a:avLst/>
          </a:prstGeom>
          <a:solidFill>
            <a:srgbClr val="FFCC66"/>
          </a:solidFill>
          <a:ln>
            <a:solidFill>
              <a:srgbClr val="FF0000"/>
            </a:solidFill>
          </a:ln>
        </p:spPr>
        <p:txBody>
          <a:bodyPr>
            <a:spAutoFit/>
          </a:bodyPr>
          <a:lstStyle/>
          <a:p>
            <a:pPr algn="ctr">
              <a:defRPr/>
            </a:pPr>
            <a:r>
              <a:rPr lang="en-US" sz="1050" dirty="0"/>
              <a:t>WG Ma</a:t>
            </a:r>
          </a:p>
        </p:txBody>
      </p:sp>
      <p:sp>
        <p:nvSpPr>
          <p:cNvPr id="43" name="TextBox 42"/>
          <p:cNvSpPr txBox="1"/>
          <p:nvPr/>
        </p:nvSpPr>
        <p:spPr>
          <a:xfrm flipH="1">
            <a:off x="6596063" y="2909888"/>
            <a:ext cx="422275" cy="415925"/>
          </a:xfrm>
          <a:prstGeom prst="rect">
            <a:avLst/>
          </a:prstGeom>
          <a:solidFill>
            <a:srgbClr val="FFCC66"/>
          </a:solidFill>
          <a:ln>
            <a:solidFill>
              <a:srgbClr val="FF0000"/>
            </a:solidFill>
          </a:ln>
        </p:spPr>
        <p:txBody>
          <a:bodyPr>
            <a:spAutoFit/>
          </a:bodyPr>
          <a:lstStyle/>
          <a:p>
            <a:pPr algn="ctr">
              <a:defRPr/>
            </a:pPr>
            <a:r>
              <a:rPr lang="en-US" sz="1050" dirty="0"/>
              <a:t>WG HSS</a:t>
            </a:r>
          </a:p>
        </p:txBody>
      </p:sp>
      <p:cxnSp>
        <p:nvCxnSpPr>
          <p:cNvPr id="44" name="Elbow Connector 43"/>
          <p:cNvCxnSpPr/>
          <p:nvPr/>
        </p:nvCxnSpPr>
        <p:spPr>
          <a:xfrm flipV="1">
            <a:off x="3644900" y="3886200"/>
            <a:ext cx="4367213" cy="235744"/>
          </a:xfrm>
          <a:prstGeom prst="bentConnector3">
            <a:avLst>
              <a:gd name="adj1" fmla="val -89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9268" idx="0"/>
          </p:cNvCxnSpPr>
          <p:nvPr/>
        </p:nvCxnSpPr>
        <p:spPr>
          <a:xfrm rot="5400000" flipH="1" flipV="1">
            <a:off x="6182122" y="2359422"/>
            <a:ext cx="228600" cy="3282156"/>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flipV="1">
            <a:off x="6807200" y="3886200"/>
            <a:ext cx="965200" cy="222250"/>
          </a:xfrm>
          <a:prstGeom prst="bentConnector3">
            <a:avLst>
              <a:gd name="adj1" fmla="val -1316"/>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20" name="Straight Arrow Connector 9219"/>
          <p:cNvCxnSpPr/>
          <p:nvPr/>
        </p:nvCxnSpPr>
        <p:spPr>
          <a:xfrm flipH="1" flipV="1">
            <a:off x="2819400" y="3070225"/>
            <a:ext cx="419099" cy="4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6742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66" t="12091" r="19022" b="11381"/>
          <a:stretch/>
        </p:blipFill>
        <p:spPr bwMode="auto">
          <a:xfrm rot="5400000">
            <a:off x="-935041" y="1184422"/>
            <a:ext cx="6336748" cy="442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13427" y="958574"/>
            <a:ext cx="6412944" cy="48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709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Point Policy Directives</a:t>
            </a:r>
            <a:endParaRPr lang="en-US" dirty="0"/>
          </a:p>
        </p:txBody>
      </p:sp>
      <p:sp>
        <p:nvSpPr>
          <p:cNvPr id="3" name="Content Placeholder 2"/>
          <p:cNvSpPr>
            <a:spLocks noGrp="1"/>
          </p:cNvSpPr>
          <p:nvPr>
            <p:ph idx="1"/>
          </p:nvPr>
        </p:nvSpPr>
        <p:spPr/>
        <p:txBody>
          <a:bodyPr>
            <a:normAutofit fontScale="62500" lnSpcReduction="20000"/>
          </a:bodyPr>
          <a:lstStyle/>
          <a:p>
            <a:r>
              <a:rPr lang="en-US" dirty="0"/>
              <a:t>1. The National AIDS Authority should continue coordination with relevant ministries and institutions as well as with development partners and civil society organizations to promote and encourage the 100% use of condom for the sake of safe sex, a mean of preventing the transmission of sexual disease and HIV virus.</a:t>
            </a:r>
          </a:p>
          <a:p>
            <a:r>
              <a:rPr lang="en-US" dirty="0"/>
              <a:t> </a:t>
            </a:r>
          </a:p>
          <a:p>
            <a:r>
              <a:rPr lang="en-US" dirty="0"/>
              <a:t>2. Incorporate the fight against AIDS and mother health-care as additional points in the Village-Commune Safety policy of the Ministry of Interior.</a:t>
            </a:r>
          </a:p>
          <a:p>
            <a:r>
              <a:rPr lang="en-US" dirty="0"/>
              <a:t> </a:t>
            </a:r>
          </a:p>
          <a:p>
            <a:r>
              <a:rPr lang="en-US" dirty="0"/>
              <a:t>3. The National AIDS Authority, the Ministry of Health, along with relevant ministries and institutions, the development partners, and the civil society organizations should coordinate in  mapping out localities identifying the number of PLHIV and MARPs --including entertainment workers, men having sex with men, orphans and vulnerable children, and PLHIV who migrate-as well as the number and locations of establishments providing continuum of  prevention and HIV and AIDS treatment and related services.</a:t>
            </a:r>
          </a:p>
          <a:p>
            <a:endParaRPr lang="en-US" dirty="0"/>
          </a:p>
        </p:txBody>
      </p:sp>
    </p:spTree>
    <p:extLst>
      <p:ext uri="{BB962C8B-B14F-4D97-AF65-F5344CB8AC3E}">
        <p14:creationId xmlns:p14="http://schemas.microsoft.com/office/powerpoint/2010/main" val="2116103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295398" y="1460500"/>
            <a:ext cx="6134102" cy="4102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19" t="36100" r="51525" b="31950"/>
          <a:stretch/>
        </p:blipFill>
        <p:spPr bwMode="auto">
          <a:xfrm>
            <a:off x="2666999" y="2448997"/>
            <a:ext cx="3200401" cy="204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399" y="3130738"/>
            <a:ext cx="2285999" cy="369332"/>
          </a:xfrm>
          <a:prstGeom prst="rect">
            <a:avLst/>
          </a:prstGeom>
          <a:solidFill>
            <a:schemeClr val="accent1">
              <a:lumMod val="40000"/>
              <a:lumOff val="60000"/>
            </a:schemeClr>
          </a:solidFill>
        </p:spPr>
        <p:txBody>
          <a:bodyPr wrap="square" rtlCol="0">
            <a:spAutoFit/>
          </a:bodyPr>
          <a:lstStyle/>
          <a:p>
            <a:pPr algn="ctr"/>
            <a:r>
              <a:rPr lang="en-US" b="1" dirty="0" smtClean="0"/>
              <a:t>I- Financial  </a:t>
            </a:r>
          </a:p>
        </p:txBody>
      </p:sp>
      <p:sp>
        <p:nvSpPr>
          <p:cNvPr id="6" name="TextBox 5"/>
          <p:cNvSpPr txBox="1"/>
          <p:nvPr/>
        </p:nvSpPr>
        <p:spPr>
          <a:xfrm>
            <a:off x="2666999" y="1371600"/>
            <a:ext cx="3429001" cy="369332"/>
          </a:xfrm>
          <a:prstGeom prst="rect">
            <a:avLst/>
          </a:prstGeom>
          <a:solidFill>
            <a:schemeClr val="accent1">
              <a:lumMod val="40000"/>
              <a:lumOff val="60000"/>
            </a:schemeClr>
          </a:solidFill>
        </p:spPr>
        <p:txBody>
          <a:bodyPr wrap="square" rtlCol="0">
            <a:spAutoFit/>
          </a:bodyPr>
          <a:lstStyle/>
          <a:p>
            <a:pPr algn="ctr"/>
            <a:r>
              <a:rPr lang="en-US" b="1" dirty="0" smtClean="0"/>
              <a:t>II- Management </a:t>
            </a:r>
          </a:p>
        </p:txBody>
      </p:sp>
      <p:sp>
        <p:nvSpPr>
          <p:cNvPr id="7" name="TextBox 6"/>
          <p:cNvSpPr txBox="1"/>
          <p:nvPr/>
        </p:nvSpPr>
        <p:spPr>
          <a:xfrm>
            <a:off x="5867400" y="3130738"/>
            <a:ext cx="3124200" cy="369332"/>
          </a:xfrm>
          <a:prstGeom prst="rect">
            <a:avLst/>
          </a:prstGeom>
          <a:solidFill>
            <a:schemeClr val="accent1">
              <a:lumMod val="40000"/>
              <a:lumOff val="60000"/>
            </a:schemeClr>
          </a:solidFill>
        </p:spPr>
        <p:txBody>
          <a:bodyPr wrap="square" rtlCol="0">
            <a:spAutoFit/>
          </a:bodyPr>
          <a:lstStyle/>
          <a:p>
            <a:pPr algn="ctr"/>
            <a:r>
              <a:rPr lang="en-US" b="1" dirty="0" smtClean="0"/>
              <a:t>III- Program</a:t>
            </a:r>
          </a:p>
        </p:txBody>
      </p:sp>
      <p:sp>
        <p:nvSpPr>
          <p:cNvPr id="10" name="Isosceles Triangle 9"/>
          <p:cNvSpPr/>
          <p:nvPr/>
        </p:nvSpPr>
        <p:spPr>
          <a:xfrm rot="2650691">
            <a:off x="1739899" y="2302072"/>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8164215">
            <a:off x="6567528" y="2251272"/>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18371">
            <a:off x="6373037" y="4757897"/>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7701802" flipV="1">
            <a:off x="1557792" y="4432857"/>
            <a:ext cx="381000" cy="3635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95600" y="4944070"/>
            <a:ext cx="2743200" cy="923330"/>
          </a:xfrm>
          <a:prstGeom prst="rect">
            <a:avLst/>
          </a:prstGeom>
          <a:solidFill>
            <a:srgbClr val="FFFF00"/>
          </a:solidFill>
        </p:spPr>
        <p:txBody>
          <a:bodyPr wrap="square" rtlCol="0">
            <a:spAutoFit/>
          </a:bodyPr>
          <a:lstStyle/>
          <a:p>
            <a:pPr algn="ctr"/>
            <a:r>
              <a:rPr lang="en-US" b="1" dirty="0" smtClean="0"/>
              <a:t>WHO ( WHAT GROUP) IS MAKING DECISION?</a:t>
            </a:r>
          </a:p>
          <a:p>
            <a:pPr algn="ctr"/>
            <a:endParaRPr lang="en-US" b="1" dirty="0"/>
          </a:p>
        </p:txBody>
      </p:sp>
      <p:sp>
        <p:nvSpPr>
          <p:cNvPr id="2" name="TextBox 1"/>
          <p:cNvSpPr txBox="1"/>
          <p:nvPr/>
        </p:nvSpPr>
        <p:spPr>
          <a:xfrm>
            <a:off x="2173228" y="337066"/>
            <a:ext cx="4151372" cy="461665"/>
          </a:xfrm>
          <a:prstGeom prst="rect">
            <a:avLst/>
          </a:prstGeom>
          <a:noFill/>
        </p:spPr>
        <p:txBody>
          <a:bodyPr wrap="square" rtlCol="0">
            <a:spAutoFit/>
          </a:bodyPr>
          <a:lstStyle/>
          <a:p>
            <a:pPr algn="ctr"/>
            <a:r>
              <a:rPr lang="en-US" sz="2400" b="1" dirty="0" smtClean="0"/>
              <a:t>Introduction </a:t>
            </a:r>
            <a:endParaRPr lang="en-US" sz="2400" b="1" dirty="0"/>
          </a:p>
        </p:txBody>
      </p:sp>
      <p:cxnSp>
        <p:nvCxnSpPr>
          <p:cNvPr id="8" name="Straight Connector 7"/>
          <p:cNvCxnSpPr/>
          <p:nvPr/>
        </p:nvCxnSpPr>
        <p:spPr>
          <a:xfrm>
            <a:off x="685800" y="798731"/>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0600" y="5867400"/>
            <a:ext cx="6400800" cy="830997"/>
          </a:xfrm>
          <a:prstGeom prst="rect">
            <a:avLst/>
          </a:prstGeom>
          <a:noFill/>
        </p:spPr>
        <p:txBody>
          <a:bodyPr wrap="square" rtlCol="0">
            <a:spAutoFit/>
          </a:bodyPr>
          <a:lstStyle/>
          <a:p>
            <a:pPr algn="ctr"/>
            <a:r>
              <a:rPr lang="en-US" sz="2400" dirty="0" smtClean="0"/>
              <a:t>Doing the right thing : Leadership</a:t>
            </a:r>
          </a:p>
          <a:p>
            <a:pPr algn="ctr"/>
            <a:r>
              <a:rPr lang="en-US" sz="2400" dirty="0" smtClean="0"/>
              <a:t>Doing thing right : Management </a:t>
            </a:r>
            <a:endParaRPr lang="en-US" sz="2400" dirty="0"/>
          </a:p>
        </p:txBody>
      </p:sp>
    </p:spTree>
    <p:extLst>
      <p:ext uri="{BB962C8B-B14F-4D97-AF65-F5344CB8AC3E}">
        <p14:creationId xmlns:p14="http://schemas.microsoft.com/office/powerpoint/2010/main" val="5775411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Point Policy Directives</a:t>
            </a:r>
          </a:p>
        </p:txBody>
      </p:sp>
      <p:sp>
        <p:nvSpPr>
          <p:cNvPr id="3" name="Content Placeholder 2"/>
          <p:cNvSpPr>
            <a:spLocks noGrp="1"/>
          </p:cNvSpPr>
          <p:nvPr>
            <p:ph idx="1"/>
          </p:nvPr>
        </p:nvSpPr>
        <p:spPr/>
        <p:txBody>
          <a:bodyPr>
            <a:noAutofit/>
          </a:bodyPr>
          <a:lstStyle/>
          <a:p>
            <a:r>
              <a:rPr lang="en-US" sz="1600" dirty="0"/>
              <a:t>4. The National AIDS Authority should take measures to reactivate AIDS-fighting Committees at capital, provincial, districts, communes, and </a:t>
            </a:r>
            <a:r>
              <a:rPr lang="en-US" sz="1600" dirty="0" err="1"/>
              <a:t>sangkats</a:t>
            </a:r>
            <a:r>
              <a:rPr lang="en-US" sz="1600" dirty="0"/>
              <a:t>. The Ministry of Health should advice Provincial Health Department to closely coordinate with Provincial AIDS Committee/ Secretariat for HIV and AIDS response. Every Provincial AIDS Committee/ Secretariat should strengthen partnership with civil society organizations operating in respective province to enhance effectiveness of the response.</a:t>
            </a:r>
          </a:p>
          <a:p>
            <a:r>
              <a:rPr lang="en-US" sz="1600" dirty="0"/>
              <a:t> </a:t>
            </a:r>
          </a:p>
          <a:p>
            <a:r>
              <a:rPr lang="en-US" sz="1600" dirty="0"/>
              <a:t>5. The National AIDS Authority, the National Authority for Combating Drugs, the Ministry of Interior, the Ministry of Health, and relevant ministries and institutions should coordinate for  creating an enabling environment for MARPs, including entertainment service girls, men having sex with men, and injecting drug users, to have access to comprehensive HIV and AIDS treatment services.</a:t>
            </a:r>
          </a:p>
          <a:p>
            <a:r>
              <a:rPr lang="en-US" sz="1600" dirty="0"/>
              <a:t> </a:t>
            </a:r>
          </a:p>
          <a:p>
            <a:r>
              <a:rPr lang="en-US" sz="1600" dirty="0"/>
              <a:t>6. The National AIDS Authority should coordinate with the Ministry of Education, Youths, and Sports, youth organizations, and relevant institutions to broaden education for male and female young people to equip them with an accurate understanding of the danger of HIV and AIDS and to inform them on comprehensive preventive options.</a:t>
            </a:r>
          </a:p>
          <a:p>
            <a:r>
              <a:rPr lang="en-US" sz="1600" dirty="0"/>
              <a:t> </a:t>
            </a:r>
          </a:p>
          <a:p>
            <a:endParaRPr lang="en-US" sz="1600" dirty="0"/>
          </a:p>
        </p:txBody>
      </p:sp>
    </p:spTree>
    <p:extLst>
      <p:ext uri="{BB962C8B-B14F-4D97-AF65-F5344CB8AC3E}">
        <p14:creationId xmlns:p14="http://schemas.microsoft.com/office/powerpoint/2010/main" val="24320481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Point Policy Directives</a:t>
            </a:r>
          </a:p>
        </p:txBody>
      </p:sp>
      <p:sp>
        <p:nvSpPr>
          <p:cNvPr id="3" name="Content Placeholder 2"/>
          <p:cNvSpPr>
            <a:spLocks noGrp="1"/>
          </p:cNvSpPr>
          <p:nvPr>
            <p:ph idx="1"/>
          </p:nvPr>
        </p:nvSpPr>
        <p:spPr/>
        <p:txBody>
          <a:bodyPr>
            <a:normAutofit fontScale="70000" lnSpcReduction="20000"/>
          </a:bodyPr>
          <a:lstStyle/>
          <a:p>
            <a:pPr>
              <a:lnSpc>
                <a:spcPct val="120000"/>
              </a:lnSpc>
            </a:pPr>
            <a:r>
              <a:rPr lang="en-US" dirty="0">
                <a:solidFill>
                  <a:srgbClr val="0070C0"/>
                </a:solidFill>
              </a:rPr>
              <a:t>7. The National AIDS Authority has leading roles in coordinating and monitoring the implementation of the work on HIV/AIDS as mentioned in the National Strategic Development Plan 2014-2018 in conformity with the guidance provided by the Royal Government of Cambodia through the Cambodia Rehabilitation and Development Committee of the Cambodia Development Council. The National AIDS Authority has leading roles on aid effectiveness and bears the responsibility for a nationwide HIV and AIDS response. Relevant ministries, Phnom Penh and Provincial AIDS Committees should coordinate to develop respective HIV and AIDS action plan for optimizing the use of funding received from all sources in order to achieve tangible, effective, and efficient results and move forward in ensuring sustainability of the response.</a:t>
            </a:r>
          </a:p>
          <a:p>
            <a:endParaRPr lang="en-US" dirty="0"/>
          </a:p>
        </p:txBody>
      </p:sp>
    </p:spTree>
    <p:extLst>
      <p:ext uri="{BB962C8B-B14F-4D97-AF65-F5344CB8AC3E}">
        <p14:creationId xmlns:p14="http://schemas.microsoft.com/office/powerpoint/2010/main" val="31419295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8229600" cy="1143000"/>
          </a:xfrm>
        </p:spPr>
        <p:txBody>
          <a:bodyPr/>
          <a:lstStyle/>
          <a:p>
            <a:r>
              <a:rPr lang="en-US" dirty="0" smtClean="0"/>
              <a:t>Mobilizing resources for 2016-2018</a:t>
            </a:r>
            <a:endParaRPr lang="en-US" dirty="0"/>
          </a:p>
        </p:txBody>
      </p:sp>
      <p:sp>
        <p:nvSpPr>
          <p:cNvPr id="4" name="TextBox 3"/>
          <p:cNvSpPr txBox="1"/>
          <p:nvPr/>
        </p:nvSpPr>
        <p:spPr>
          <a:xfrm>
            <a:off x="1371600" y="2895600"/>
            <a:ext cx="6477000" cy="2246769"/>
          </a:xfrm>
          <a:prstGeom prst="rect">
            <a:avLst/>
          </a:prstGeom>
          <a:noFill/>
        </p:spPr>
        <p:txBody>
          <a:bodyPr wrap="square" rtlCol="0">
            <a:spAutoFit/>
          </a:bodyPr>
          <a:lstStyle/>
          <a:p>
            <a:pPr marL="342900" indent="-342900">
              <a:buFont typeface="+mj-lt"/>
              <a:buAutoNum type="arabicPeriod"/>
            </a:pPr>
            <a:r>
              <a:rPr lang="en-US" sz="2800" dirty="0" smtClean="0"/>
              <a:t>Use existing guiding principles , SOP and guidelines/directives  , commitments ( PBA, RBF, ..)</a:t>
            </a:r>
          </a:p>
          <a:p>
            <a:pPr marL="342900" indent="-342900">
              <a:buFont typeface="+mj-lt"/>
              <a:buAutoNum type="arabicPeriod"/>
            </a:pPr>
            <a:r>
              <a:rPr lang="en-US" sz="2800" dirty="0" smtClean="0"/>
              <a:t>NSPIV Development</a:t>
            </a:r>
          </a:p>
          <a:p>
            <a:pPr marL="342900" indent="-342900">
              <a:buFont typeface="+mj-lt"/>
              <a:buAutoNum type="arabicPeriod"/>
            </a:pPr>
            <a:r>
              <a:rPr lang="en-US" sz="2800" dirty="0" smtClean="0"/>
              <a:t>Application of NFM</a:t>
            </a:r>
          </a:p>
        </p:txBody>
      </p:sp>
    </p:spTree>
    <p:extLst>
      <p:ext uri="{BB962C8B-B14F-4D97-AF65-F5344CB8AC3E}">
        <p14:creationId xmlns:p14="http://schemas.microsoft.com/office/powerpoint/2010/main" val="14989988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19400"/>
            <a:ext cx="8229600" cy="1143000"/>
          </a:xfrm>
        </p:spPr>
        <p:txBody>
          <a:bodyPr>
            <a:normAutofit fontScale="90000"/>
          </a:bodyPr>
          <a:lstStyle/>
          <a:p>
            <a:r>
              <a:rPr lang="en-US" b="1" dirty="0" smtClean="0"/>
              <a:t>NSPIII Review</a:t>
            </a:r>
            <a:br>
              <a:rPr lang="en-US" b="1" dirty="0" smtClean="0"/>
            </a:br>
            <a:r>
              <a:rPr lang="en-US" b="1" dirty="0" smtClean="0"/>
              <a:t/>
            </a:r>
            <a:br>
              <a:rPr lang="en-US" b="1" dirty="0" smtClean="0"/>
            </a:br>
            <a:r>
              <a:rPr lang="en-US" b="1" dirty="0"/>
              <a:t/>
            </a:r>
            <a:br>
              <a:rPr lang="en-US" b="1" dirty="0"/>
            </a:br>
            <a:r>
              <a:rPr lang="en-US" b="1" dirty="0" smtClean="0"/>
              <a:t>NSPIV</a:t>
            </a:r>
            <a:br>
              <a:rPr lang="en-US" b="1" dirty="0" smtClean="0"/>
            </a:br>
            <a:r>
              <a:rPr lang="en-US" b="1" dirty="0"/>
              <a:t/>
            </a:r>
            <a:br>
              <a:rPr lang="en-US" b="1" dirty="0"/>
            </a:br>
            <a:r>
              <a:rPr lang="en-US" b="1" dirty="0" smtClean="0"/>
              <a:t/>
            </a:r>
            <a:br>
              <a:rPr lang="en-US" b="1" dirty="0" smtClean="0"/>
            </a:br>
            <a:r>
              <a:rPr lang="en-US" b="1" dirty="0" smtClean="0"/>
              <a:t>Submission for </a:t>
            </a:r>
            <a:br>
              <a:rPr lang="en-US" b="1" dirty="0" smtClean="0"/>
            </a:br>
            <a:r>
              <a:rPr lang="en-US" b="1" dirty="0" smtClean="0"/>
              <a:t>GFATM by using NFM</a:t>
            </a:r>
            <a:br>
              <a:rPr lang="en-US" b="1" dirty="0" smtClean="0"/>
            </a:br>
            <a:r>
              <a:rPr lang="en-US" b="1" dirty="0" smtClean="0"/>
              <a:t>2016-2018</a:t>
            </a:r>
            <a:endParaRPr lang="en-US" b="1" dirty="0"/>
          </a:p>
        </p:txBody>
      </p:sp>
      <p:sp>
        <p:nvSpPr>
          <p:cNvPr id="4" name="Down Arrow 3"/>
          <p:cNvSpPr/>
          <p:nvPr/>
        </p:nvSpPr>
        <p:spPr>
          <a:xfrm>
            <a:off x="4572000" y="1676400"/>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572000" y="3352800"/>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2517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30707"/>
            <a:ext cx="8229600" cy="1143000"/>
          </a:xfrm>
        </p:spPr>
        <p:txBody>
          <a:bodyPr>
            <a:normAutofit fontScale="90000"/>
          </a:bodyPr>
          <a:lstStyle/>
          <a:p>
            <a:r>
              <a:rPr lang="en-US" dirty="0" smtClean="0"/>
              <a:t>Investment Framework in Cambodia </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914400"/>
            <a:ext cx="6410325" cy="587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0075" y="1593370"/>
            <a:ext cx="2590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2605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800" y="4292025"/>
            <a:ext cx="2819400" cy="584775"/>
          </a:xfrm>
          <a:prstGeom prst="rect">
            <a:avLst/>
          </a:prstGeom>
          <a:solidFill>
            <a:schemeClr val="bg1"/>
          </a:solidFill>
        </p:spPr>
        <p:txBody>
          <a:bodyPr wrap="square" rtlCol="0">
            <a:spAutoFit/>
          </a:bodyPr>
          <a:lstStyle/>
          <a:p>
            <a:pPr algn="ctr"/>
            <a:r>
              <a:rPr lang="km-KH" sz="1600" b="1" dirty="0" smtClean="0"/>
              <a:t>ភាពតំរឹម</a:t>
            </a:r>
          </a:p>
          <a:p>
            <a:pPr algn="ctr"/>
            <a:r>
              <a:rPr lang="en-US" sz="1600" b="1" dirty="0" smtClean="0"/>
              <a:t>Alignment ( Donors-Partners)</a:t>
            </a:r>
            <a:endParaRPr lang="en-US" sz="1600" b="1" dirty="0"/>
          </a:p>
        </p:txBody>
      </p:sp>
      <p:sp>
        <p:nvSpPr>
          <p:cNvPr id="12" name="TextBox 11"/>
          <p:cNvSpPr txBox="1"/>
          <p:nvPr/>
        </p:nvSpPr>
        <p:spPr>
          <a:xfrm>
            <a:off x="381000" y="5451901"/>
            <a:ext cx="1866900" cy="830997"/>
          </a:xfrm>
          <a:prstGeom prst="rect">
            <a:avLst/>
          </a:prstGeom>
          <a:solidFill>
            <a:schemeClr val="bg1"/>
          </a:solidFill>
        </p:spPr>
        <p:txBody>
          <a:bodyPr wrap="square" rtlCol="0">
            <a:spAutoFit/>
          </a:bodyPr>
          <a:lstStyle/>
          <a:p>
            <a:pPr algn="ctr"/>
            <a:r>
              <a:rPr lang="km-KH" sz="1600" b="1" dirty="0" smtClean="0"/>
              <a:t>សុខុដុមនីយកម្ម</a:t>
            </a:r>
          </a:p>
          <a:p>
            <a:pPr algn="ctr"/>
            <a:r>
              <a:rPr lang="en-US" sz="1600" b="1" dirty="0" smtClean="0"/>
              <a:t>Harmonization </a:t>
            </a:r>
            <a:r>
              <a:rPr lang="km-KH" sz="1600" b="1" dirty="0" smtClean="0"/>
              <a:t>​​​​​​​​​​​​​​​</a:t>
            </a:r>
            <a:r>
              <a:rPr lang="en-US" sz="1600" b="1" dirty="0" smtClean="0"/>
              <a:t>                    ( Donors-Donors)</a:t>
            </a:r>
            <a:endParaRPr lang="en-US" sz="1600" b="1" dirty="0"/>
          </a:p>
        </p:txBody>
      </p:sp>
      <p:sp>
        <p:nvSpPr>
          <p:cNvPr id="2" name="Title 1"/>
          <p:cNvSpPr>
            <a:spLocks noGrp="1"/>
          </p:cNvSpPr>
          <p:nvPr>
            <p:ph type="title"/>
          </p:nvPr>
        </p:nvSpPr>
        <p:spPr>
          <a:xfrm>
            <a:off x="2072498" y="1333500"/>
            <a:ext cx="5175565" cy="1143000"/>
          </a:xfrm>
        </p:spPr>
        <p:txBody>
          <a:bodyPr>
            <a:normAutofit fontScale="90000"/>
          </a:bodyPr>
          <a:lstStyle/>
          <a:p>
            <a:r>
              <a:rPr lang="km-KH" sz="3100" dirty="0">
                <a:cs typeface="+mn-cs"/>
              </a:rPr>
              <a:t>គ្រប់គ្រងដើម្បីលទ្ធ</a:t>
            </a:r>
            <a:r>
              <a:rPr lang="km-KH" sz="3100" dirty="0" smtClean="0">
                <a:cs typeface="+mn-cs"/>
              </a:rPr>
              <a:t>ផល</a:t>
            </a:r>
            <a:r>
              <a:rPr lang="en-US" sz="3100" dirty="0" smtClean="0">
                <a:cs typeface="+mn-cs"/>
              </a:rPr>
              <a:t/>
            </a:r>
            <a:br>
              <a:rPr lang="en-US" sz="3100" dirty="0" smtClean="0">
                <a:cs typeface="+mn-cs"/>
              </a:rPr>
            </a:br>
            <a:r>
              <a:rPr lang="en-US" sz="3100" dirty="0" smtClean="0">
                <a:cs typeface="+mn-cs"/>
              </a:rPr>
              <a:t>  </a:t>
            </a:r>
            <a:r>
              <a:rPr lang="en-US" sz="3600" dirty="0"/>
              <a:t>(Managing for results) </a:t>
            </a:r>
            <a:r>
              <a:rPr lang="en-US" dirty="0"/>
              <a:t/>
            </a:r>
            <a:br>
              <a:rPr lang="en-US" dirty="0"/>
            </a:br>
            <a:endParaRPr lang="en-US" dirty="0"/>
          </a:p>
        </p:txBody>
      </p:sp>
      <p:sp>
        <p:nvSpPr>
          <p:cNvPr id="4" name="Trapezoid 3"/>
          <p:cNvSpPr/>
          <p:nvPr/>
        </p:nvSpPr>
        <p:spPr>
          <a:xfrm>
            <a:off x="2716123" y="4114800"/>
            <a:ext cx="4267200" cy="1154152"/>
          </a:xfrm>
          <a:prstGeom prst="trapezoid">
            <a:avLst>
              <a:gd name="adj" fmla="val 5952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a:off x="1954124" y="5367452"/>
            <a:ext cx="5812240" cy="1185747"/>
          </a:xfrm>
          <a:prstGeom prst="trapezoid">
            <a:avLst>
              <a:gd name="adj" fmla="val 59524"/>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3427323" y="1828800"/>
            <a:ext cx="2819400" cy="2209800"/>
          </a:xfrm>
          <a:prstGeom prst="triangle">
            <a:avLst>
              <a:gd name="adj" fmla="val 49802"/>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457199" y="2667000"/>
            <a:ext cx="2970123" cy="584775"/>
          </a:xfrm>
          <a:prstGeom prst="rect">
            <a:avLst/>
          </a:prstGeom>
          <a:solidFill>
            <a:schemeClr val="bg1"/>
          </a:solidFill>
        </p:spPr>
        <p:txBody>
          <a:bodyPr wrap="square" rtlCol="0">
            <a:spAutoFit/>
          </a:bodyPr>
          <a:lstStyle/>
          <a:p>
            <a:pPr algn="ctr"/>
            <a:r>
              <a:rPr lang="km-KH" sz="1600" b="1" dirty="0" smtClean="0"/>
              <a:t>ភាពធ្វើជាម្ចាស់</a:t>
            </a:r>
            <a:endParaRPr lang="en-US" sz="1600" b="1" dirty="0" smtClean="0"/>
          </a:p>
          <a:p>
            <a:pPr algn="ctr"/>
            <a:r>
              <a:rPr lang="en-US" sz="1600" b="1" dirty="0" smtClean="0"/>
              <a:t>Ownership ( Partner countries )</a:t>
            </a:r>
            <a:endParaRPr lang="km-KH" sz="1600" b="1" dirty="0" smtClean="0"/>
          </a:p>
        </p:txBody>
      </p:sp>
      <p:sp>
        <p:nvSpPr>
          <p:cNvPr id="3" name="TextBox 2"/>
          <p:cNvSpPr txBox="1"/>
          <p:nvPr/>
        </p:nvSpPr>
        <p:spPr>
          <a:xfrm>
            <a:off x="6722066" y="2886517"/>
            <a:ext cx="1447800" cy="369332"/>
          </a:xfrm>
          <a:prstGeom prst="rect">
            <a:avLst/>
          </a:prstGeom>
          <a:noFill/>
        </p:spPr>
        <p:txBody>
          <a:bodyPr wrap="square" rtlCol="0">
            <a:spAutoFit/>
          </a:bodyPr>
          <a:lstStyle/>
          <a:p>
            <a:endParaRPr lang="en-US" dirty="0"/>
          </a:p>
        </p:txBody>
      </p:sp>
      <p:sp>
        <p:nvSpPr>
          <p:cNvPr id="8" name="TextBox 7"/>
          <p:cNvSpPr txBox="1"/>
          <p:nvPr/>
        </p:nvSpPr>
        <p:spPr>
          <a:xfrm>
            <a:off x="2901180" y="4114800"/>
            <a:ext cx="1948543" cy="954107"/>
          </a:xfrm>
          <a:prstGeom prst="rect">
            <a:avLst/>
          </a:prstGeom>
          <a:noFill/>
        </p:spPr>
        <p:txBody>
          <a:bodyPr wrap="square" rtlCol="0">
            <a:spAutoFit/>
          </a:bodyPr>
          <a:lstStyle/>
          <a:p>
            <a:pPr algn="r"/>
            <a:r>
              <a:rPr lang="km-KH" sz="1400" dirty="0" smtClean="0"/>
              <a:t>តំរឹមរបៀបវារ</a:t>
            </a:r>
            <a:r>
              <a:rPr lang="en-US" sz="1400" dirty="0" smtClean="0"/>
              <a:t>:</a:t>
            </a:r>
            <a:r>
              <a:rPr lang="km-KH" sz="1400" dirty="0" smtClean="0"/>
              <a:t>​</a:t>
            </a:r>
            <a:r>
              <a:rPr lang="en-US" sz="1400" dirty="0" smtClean="0"/>
              <a:t>                 </a:t>
            </a:r>
            <a:r>
              <a:rPr lang="km-KH" sz="1400" dirty="0" smtClean="0"/>
              <a:t>ការងាររួមគ្នាជាមួយ</a:t>
            </a:r>
            <a:r>
              <a:rPr lang="en-US" sz="1400" dirty="0" smtClean="0"/>
              <a:t>                   </a:t>
            </a:r>
            <a:r>
              <a:rPr lang="km-KH" sz="1400" dirty="0" smtClean="0"/>
              <a:t>ដៃគូ</a:t>
            </a:r>
            <a:r>
              <a:rPr lang="en-US" sz="1400" dirty="0" smtClean="0"/>
              <a:t>(Aligning with partners’ agenda)</a:t>
            </a:r>
            <a:endParaRPr lang="en-US" sz="1400" dirty="0"/>
          </a:p>
        </p:txBody>
      </p:sp>
      <p:sp>
        <p:nvSpPr>
          <p:cNvPr id="14" name="TextBox 13"/>
          <p:cNvSpPr txBox="1"/>
          <p:nvPr/>
        </p:nvSpPr>
        <p:spPr>
          <a:xfrm>
            <a:off x="4082944" y="2805093"/>
            <a:ext cx="1490679" cy="954107"/>
          </a:xfrm>
          <a:prstGeom prst="rect">
            <a:avLst/>
          </a:prstGeom>
          <a:noFill/>
        </p:spPr>
        <p:txBody>
          <a:bodyPr wrap="square" rtlCol="0">
            <a:spAutoFit/>
          </a:bodyPr>
          <a:lstStyle/>
          <a:p>
            <a:pPr algn="ctr"/>
            <a:r>
              <a:rPr lang="km-KH" sz="1400" dirty="0" smtClean="0">
                <a:solidFill>
                  <a:schemeClr val="bg1"/>
                </a:solidFill>
              </a:rPr>
              <a:t>ដៃគូរៀបចំ</a:t>
            </a:r>
            <a:r>
              <a:rPr lang="en-US" sz="1400" dirty="0" smtClean="0">
                <a:solidFill>
                  <a:schemeClr val="bg1"/>
                </a:solidFill>
              </a:rPr>
              <a:t> </a:t>
            </a:r>
            <a:r>
              <a:rPr lang="km-KH" sz="1400" dirty="0" smtClean="0">
                <a:solidFill>
                  <a:schemeClr val="bg1"/>
                </a:solidFill>
              </a:rPr>
              <a:t>របៀបវារ</a:t>
            </a:r>
            <a:r>
              <a:rPr lang="en-US" sz="1400" dirty="0" smtClean="0">
                <a:solidFill>
                  <a:schemeClr val="bg1"/>
                </a:solidFill>
              </a:rPr>
              <a:t>:</a:t>
            </a:r>
            <a:r>
              <a:rPr lang="km-KH" sz="1400" dirty="0" smtClean="0">
                <a:solidFill>
                  <a:schemeClr val="bg1"/>
                </a:solidFill>
              </a:rPr>
              <a:t>ការងារ</a:t>
            </a:r>
            <a:r>
              <a:rPr lang="en-US" sz="1400" dirty="0" smtClean="0">
                <a:solidFill>
                  <a:schemeClr val="bg1"/>
                </a:solidFill>
              </a:rPr>
              <a:t>(Partners set agenda)</a:t>
            </a:r>
            <a:endParaRPr lang="en-US" sz="1400" dirty="0">
              <a:solidFill>
                <a:schemeClr val="bg1"/>
              </a:solidFill>
            </a:endParaRPr>
          </a:p>
        </p:txBody>
      </p:sp>
      <p:sp>
        <p:nvSpPr>
          <p:cNvPr id="15" name="TextBox 14"/>
          <p:cNvSpPr txBox="1"/>
          <p:nvPr/>
        </p:nvSpPr>
        <p:spPr>
          <a:xfrm>
            <a:off x="4953801" y="4191517"/>
            <a:ext cx="1638300" cy="738664"/>
          </a:xfrm>
          <a:prstGeom prst="rect">
            <a:avLst/>
          </a:prstGeom>
          <a:noFill/>
        </p:spPr>
        <p:txBody>
          <a:bodyPr wrap="square" rtlCol="0">
            <a:spAutoFit/>
          </a:bodyPr>
          <a:lstStyle/>
          <a:p>
            <a:r>
              <a:rPr lang="km-KH" sz="1400" dirty="0" smtClean="0"/>
              <a:t>ប្រើប្រាស់ប្រព័ន្ធរបស់ដៃគូ</a:t>
            </a:r>
            <a:r>
              <a:rPr lang="en-US" sz="1400" dirty="0" smtClean="0"/>
              <a:t>( Using partners’ system</a:t>
            </a:r>
            <a:endParaRPr lang="en-US" sz="1400" dirty="0"/>
          </a:p>
        </p:txBody>
      </p:sp>
      <p:sp>
        <p:nvSpPr>
          <p:cNvPr id="16" name="TextBox 15"/>
          <p:cNvSpPr txBox="1"/>
          <p:nvPr/>
        </p:nvSpPr>
        <p:spPr>
          <a:xfrm>
            <a:off x="2030323" y="5518807"/>
            <a:ext cx="2035628" cy="954107"/>
          </a:xfrm>
          <a:prstGeom prst="rect">
            <a:avLst/>
          </a:prstGeom>
          <a:noFill/>
        </p:spPr>
        <p:txBody>
          <a:bodyPr wrap="square" rtlCol="0">
            <a:spAutoFit/>
          </a:bodyPr>
          <a:lstStyle/>
          <a:p>
            <a:pPr algn="r"/>
            <a:r>
              <a:rPr lang="km-KH" sz="1400" dirty="0" smtClean="0"/>
              <a:t>រៀបចំអោយមាន</a:t>
            </a:r>
            <a:r>
              <a:rPr lang="en-US" sz="1400" dirty="0" smtClean="0"/>
              <a:t>               </a:t>
            </a:r>
            <a:r>
              <a:rPr lang="km-KH" sz="1400" dirty="0" smtClean="0"/>
              <a:t>ការឯកភាពរួមគ្នា</a:t>
            </a:r>
            <a:r>
              <a:rPr lang="en-US" sz="1400" dirty="0" smtClean="0"/>
              <a:t>                                     ( Establishing common arrangements)</a:t>
            </a:r>
            <a:endParaRPr lang="en-US" sz="1400" dirty="0"/>
          </a:p>
        </p:txBody>
      </p:sp>
      <p:sp>
        <p:nvSpPr>
          <p:cNvPr id="17" name="TextBox 16"/>
          <p:cNvSpPr txBox="1"/>
          <p:nvPr/>
        </p:nvSpPr>
        <p:spPr>
          <a:xfrm>
            <a:off x="4094227" y="5434949"/>
            <a:ext cx="1485900" cy="954107"/>
          </a:xfrm>
          <a:prstGeom prst="rect">
            <a:avLst/>
          </a:prstGeom>
          <a:solidFill>
            <a:schemeClr val="accent5">
              <a:lumMod val="40000"/>
              <a:lumOff val="60000"/>
            </a:schemeClr>
          </a:solidFill>
        </p:spPr>
        <p:txBody>
          <a:bodyPr wrap="square" rtlCol="0">
            <a:spAutoFit/>
          </a:bodyPr>
          <a:lstStyle/>
          <a:p>
            <a:pPr algn="ctr"/>
            <a:r>
              <a:rPr lang="km-KH" sz="1400" dirty="0" smtClean="0"/>
              <a:t>សំរួលបទដ្ឋានអោយងាយ</a:t>
            </a:r>
            <a:r>
              <a:rPr lang="en-US" sz="1400" dirty="0" smtClean="0"/>
              <a:t>              ( Simplifying procedures)</a:t>
            </a:r>
            <a:endParaRPr lang="en-US" sz="1400" dirty="0"/>
          </a:p>
        </p:txBody>
      </p:sp>
      <p:sp>
        <p:nvSpPr>
          <p:cNvPr id="18" name="TextBox 17"/>
          <p:cNvSpPr txBox="1"/>
          <p:nvPr/>
        </p:nvSpPr>
        <p:spPr>
          <a:xfrm>
            <a:off x="5772951" y="5457251"/>
            <a:ext cx="1515172" cy="954107"/>
          </a:xfrm>
          <a:prstGeom prst="rect">
            <a:avLst/>
          </a:prstGeom>
          <a:noFill/>
        </p:spPr>
        <p:txBody>
          <a:bodyPr wrap="square" rtlCol="0">
            <a:spAutoFit/>
          </a:bodyPr>
          <a:lstStyle/>
          <a:p>
            <a:r>
              <a:rPr lang="km-KH" sz="1400" dirty="0" smtClean="0"/>
              <a:t>ចែកចាយព័ត៌មាន</a:t>
            </a:r>
            <a:r>
              <a:rPr lang="en-US" sz="1400" dirty="0" smtClean="0"/>
              <a:t>                         ( Sharing information </a:t>
            </a:r>
            <a:endParaRPr lang="en-US" sz="1400" dirty="0"/>
          </a:p>
        </p:txBody>
      </p:sp>
      <p:sp>
        <p:nvSpPr>
          <p:cNvPr id="9" name="TextBox 8"/>
          <p:cNvSpPr txBox="1"/>
          <p:nvPr/>
        </p:nvSpPr>
        <p:spPr>
          <a:xfrm>
            <a:off x="2289062" y="1443335"/>
            <a:ext cx="489857" cy="461665"/>
          </a:xfrm>
          <a:prstGeom prst="rect">
            <a:avLst/>
          </a:prstGeom>
          <a:solidFill>
            <a:schemeClr val="accent1">
              <a:lumMod val="60000"/>
              <a:lumOff val="40000"/>
            </a:schemeClr>
          </a:solidFill>
          <a:ln>
            <a:solidFill>
              <a:schemeClr val="tx2">
                <a:lumMod val="75000"/>
              </a:schemeClr>
            </a:solidFill>
          </a:ln>
        </p:spPr>
        <p:txBody>
          <a:bodyPr wrap="square" rtlCol="0">
            <a:spAutoFit/>
          </a:bodyPr>
          <a:lstStyle/>
          <a:p>
            <a:pPr algn="ctr"/>
            <a:r>
              <a:rPr lang="en-US" sz="2400" dirty="0" smtClean="0"/>
              <a:t>4</a:t>
            </a:r>
            <a:endParaRPr lang="en-US" sz="2400" dirty="0"/>
          </a:p>
        </p:txBody>
      </p:sp>
      <p:sp>
        <p:nvSpPr>
          <p:cNvPr id="22" name="TextBox 21"/>
          <p:cNvSpPr txBox="1"/>
          <p:nvPr/>
        </p:nvSpPr>
        <p:spPr>
          <a:xfrm>
            <a:off x="152400" y="1905000"/>
            <a:ext cx="304800" cy="1938992"/>
          </a:xfrm>
          <a:prstGeom prst="rect">
            <a:avLst/>
          </a:prstGeom>
          <a:solidFill>
            <a:schemeClr val="tx2">
              <a:lumMod val="75000"/>
            </a:schemeClr>
          </a:solidFill>
        </p:spPr>
        <p:txBody>
          <a:bodyPr wrap="square" rtlCol="0">
            <a:spAutoFit/>
          </a:bodyPr>
          <a:lstStyle/>
          <a:p>
            <a:pPr algn="ctr"/>
            <a:endParaRPr lang="en-US" sz="2400" dirty="0" smtClean="0">
              <a:solidFill>
                <a:schemeClr val="bg1"/>
              </a:solidFill>
            </a:endParaRPr>
          </a:p>
          <a:p>
            <a:pPr algn="ctr"/>
            <a:endParaRPr lang="en-US" sz="2400" dirty="0" smtClean="0">
              <a:solidFill>
                <a:schemeClr val="bg1"/>
              </a:solidFill>
            </a:endParaRPr>
          </a:p>
          <a:p>
            <a:pPr algn="ctr"/>
            <a:r>
              <a:rPr lang="en-US" sz="2400" dirty="0" smtClean="0">
                <a:solidFill>
                  <a:schemeClr val="bg1"/>
                </a:solidFill>
              </a:rPr>
              <a:t>1</a:t>
            </a:r>
          </a:p>
          <a:p>
            <a:pPr algn="ctr"/>
            <a:endParaRPr lang="en-US" sz="2400" dirty="0" smtClean="0">
              <a:solidFill>
                <a:schemeClr val="bg1"/>
              </a:solidFill>
            </a:endParaRPr>
          </a:p>
          <a:p>
            <a:pPr algn="ctr"/>
            <a:endParaRPr lang="en-US" sz="2400" dirty="0" smtClean="0">
              <a:solidFill>
                <a:schemeClr val="bg1"/>
              </a:solidFill>
            </a:endParaRPr>
          </a:p>
        </p:txBody>
      </p:sp>
      <p:sp>
        <p:nvSpPr>
          <p:cNvPr id="23" name="TextBox 22"/>
          <p:cNvSpPr txBox="1"/>
          <p:nvPr/>
        </p:nvSpPr>
        <p:spPr>
          <a:xfrm>
            <a:off x="152400" y="3981271"/>
            <a:ext cx="304800" cy="1200329"/>
          </a:xfrm>
          <a:prstGeom prst="rect">
            <a:avLst/>
          </a:prstGeom>
          <a:solidFill>
            <a:schemeClr val="accent1">
              <a:lumMod val="60000"/>
              <a:lumOff val="40000"/>
            </a:schemeClr>
          </a:solidFill>
        </p:spPr>
        <p:txBody>
          <a:bodyPr wrap="square" rtlCol="0">
            <a:spAutoFit/>
          </a:bodyPr>
          <a:lstStyle/>
          <a:p>
            <a:pPr algn="ctr"/>
            <a:endParaRPr lang="en-US" sz="2400" dirty="0" smtClean="0"/>
          </a:p>
          <a:p>
            <a:pPr algn="ctr"/>
            <a:r>
              <a:rPr lang="en-US" sz="2400" dirty="0" smtClean="0"/>
              <a:t>2</a:t>
            </a:r>
          </a:p>
          <a:p>
            <a:pPr algn="ctr"/>
            <a:endParaRPr lang="en-US" sz="2400" dirty="0"/>
          </a:p>
        </p:txBody>
      </p:sp>
      <p:sp>
        <p:nvSpPr>
          <p:cNvPr id="24" name="TextBox 23"/>
          <p:cNvSpPr txBox="1"/>
          <p:nvPr/>
        </p:nvSpPr>
        <p:spPr>
          <a:xfrm>
            <a:off x="152400" y="5352871"/>
            <a:ext cx="304800" cy="1200329"/>
          </a:xfrm>
          <a:prstGeom prst="rect">
            <a:avLst/>
          </a:prstGeom>
          <a:solidFill>
            <a:schemeClr val="accent5">
              <a:lumMod val="60000"/>
              <a:lumOff val="40000"/>
            </a:schemeClr>
          </a:solidFill>
        </p:spPr>
        <p:txBody>
          <a:bodyPr wrap="square" rtlCol="0">
            <a:spAutoFit/>
          </a:bodyPr>
          <a:lstStyle/>
          <a:p>
            <a:pPr algn="ctr"/>
            <a:endParaRPr lang="en-US" sz="2400" dirty="0" smtClean="0"/>
          </a:p>
          <a:p>
            <a:pPr algn="ctr"/>
            <a:r>
              <a:rPr lang="en-US" sz="2400" dirty="0" smtClean="0"/>
              <a:t>3</a:t>
            </a:r>
          </a:p>
          <a:p>
            <a:pPr algn="ctr"/>
            <a:endParaRPr lang="en-US" sz="2400" dirty="0"/>
          </a:p>
        </p:txBody>
      </p:sp>
      <p:cxnSp>
        <p:nvCxnSpPr>
          <p:cNvPr id="25" name="Straight Connector 24"/>
          <p:cNvCxnSpPr/>
          <p:nvPr/>
        </p:nvCxnSpPr>
        <p:spPr>
          <a:xfrm>
            <a:off x="4914612" y="4114800"/>
            <a:ext cx="0" cy="115415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87723" y="5376738"/>
            <a:ext cx="0" cy="1176461"/>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589421" y="5369310"/>
            <a:ext cx="0" cy="118389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051" name="Isosceles Triangle 2050"/>
          <p:cNvSpPr/>
          <p:nvPr/>
        </p:nvSpPr>
        <p:spPr>
          <a:xfrm rot="19248483">
            <a:off x="5474759" y="1458132"/>
            <a:ext cx="625550" cy="2602062"/>
          </a:xfrm>
          <a:prstGeom prst="triangle">
            <a:avLst>
              <a:gd name="adj" fmla="val 40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Trapezoid 2051"/>
          <p:cNvSpPr/>
          <p:nvPr/>
        </p:nvSpPr>
        <p:spPr>
          <a:xfrm rot="19296000">
            <a:off x="6623934" y="3741667"/>
            <a:ext cx="1041433" cy="1302900"/>
          </a:xfrm>
          <a:prstGeom prst="trapezoid">
            <a:avLst>
              <a:gd name="adj" fmla="val 15919"/>
            </a:avLst>
          </a:prstGeom>
          <a:solidFill>
            <a:srgbClr val="72A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9264224">
            <a:off x="7335888" y="4881642"/>
            <a:ext cx="1415447" cy="1264988"/>
          </a:xfrm>
          <a:prstGeom prst="trapezoid">
            <a:avLst>
              <a:gd name="adj" fmla="val 11761"/>
            </a:avLst>
          </a:prstGeom>
          <a:solidFill>
            <a:srgbClr val="69B0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755111">
            <a:off x="5974872" y="4368299"/>
            <a:ext cx="2819400" cy="584775"/>
          </a:xfrm>
          <a:prstGeom prst="rect">
            <a:avLst/>
          </a:prstGeom>
          <a:noFill/>
        </p:spPr>
        <p:txBody>
          <a:bodyPr wrap="square" rtlCol="0">
            <a:spAutoFit/>
          </a:bodyPr>
          <a:lstStyle/>
          <a:p>
            <a:pPr algn="ctr"/>
            <a:r>
              <a:rPr lang="km-KH" sz="1600" dirty="0" smtClean="0"/>
              <a:t>គណនេយ្យភាពទ្វេទិស​​​</a:t>
            </a:r>
            <a:endParaRPr lang="en-US" sz="1600" dirty="0" smtClean="0"/>
          </a:p>
          <a:p>
            <a:pPr algn="ctr"/>
            <a:r>
              <a:rPr lang="en-US" sz="1600" dirty="0" smtClean="0"/>
              <a:t>Mutual Accountability </a:t>
            </a:r>
            <a:endParaRPr lang="en-US" sz="1600" dirty="0"/>
          </a:p>
        </p:txBody>
      </p:sp>
      <p:sp>
        <p:nvSpPr>
          <p:cNvPr id="21" name="TextBox 20"/>
          <p:cNvSpPr txBox="1"/>
          <p:nvPr/>
        </p:nvSpPr>
        <p:spPr>
          <a:xfrm rot="3367578">
            <a:off x="6166176" y="3349479"/>
            <a:ext cx="489857" cy="461665"/>
          </a:xfrm>
          <a:prstGeom prst="rect">
            <a:avLst/>
          </a:prstGeom>
          <a:noFill/>
        </p:spPr>
        <p:txBody>
          <a:bodyPr wrap="square" rtlCol="0">
            <a:spAutoFit/>
          </a:bodyPr>
          <a:lstStyle/>
          <a:p>
            <a:pPr algn="ctr"/>
            <a:r>
              <a:rPr lang="en-US" sz="2400" dirty="0"/>
              <a:t>5</a:t>
            </a:r>
          </a:p>
        </p:txBody>
      </p:sp>
      <p:sp>
        <p:nvSpPr>
          <p:cNvPr id="2062" name="TextBox 2061"/>
          <p:cNvSpPr txBox="1"/>
          <p:nvPr/>
        </p:nvSpPr>
        <p:spPr>
          <a:xfrm>
            <a:off x="70591" y="1422366"/>
            <a:ext cx="2286137" cy="261610"/>
          </a:xfrm>
          <a:prstGeom prst="rect">
            <a:avLst/>
          </a:prstGeom>
          <a:noFill/>
        </p:spPr>
        <p:txBody>
          <a:bodyPr wrap="square" rtlCol="0">
            <a:spAutoFit/>
          </a:bodyPr>
          <a:lstStyle/>
          <a:p>
            <a:pPr algn="ctr"/>
            <a:r>
              <a:rPr lang="km-KH" sz="1100" dirty="0" smtClean="0"/>
              <a:t>ប្រាសាទភិមានអាកាស</a:t>
            </a:r>
            <a:endParaRPr lang="en-US" sz="1100" dirty="0"/>
          </a:p>
        </p:txBody>
      </p:sp>
      <p:pic>
        <p:nvPicPr>
          <p:cNvPr id="206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36" r="-1"/>
          <a:stretch/>
        </p:blipFill>
        <p:spPr bwMode="auto">
          <a:xfrm flipH="1">
            <a:off x="6970623" y="80524"/>
            <a:ext cx="2285986" cy="133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907"/>
            <a:ext cx="2049553" cy="137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5" name="TextBox 2064"/>
          <p:cNvSpPr txBox="1"/>
          <p:nvPr/>
        </p:nvSpPr>
        <p:spPr>
          <a:xfrm>
            <a:off x="7086600" y="1338590"/>
            <a:ext cx="1846950" cy="261610"/>
          </a:xfrm>
          <a:prstGeom prst="rect">
            <a:avLst/>
          </a:prstGeom>
          <a:noFill/>
        </p:spPr>
        <p:txBody>
          <a:bodyPr wrap="square" rtlCol="0">
            <a:spAutoFit/>
          </a:bodyPr>
          <a:lstStyle/>
          <a:p>
            <a:pPr algn="ctr"/>
            <a:r>
              <a:rPr lang="en-US" sz="1100" dirty="0" smtClean="0"/>
              <a:t>Phimeanakas </a:t>
            </a:r>
            <a:endParaRPr lang="en-US" sz="11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249" y="61943"/>
            <a:ext cx="22383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7041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Robust country dialogue is the foundation</a:t>
            </a:r>
            <a:r>
              <a:rPr lang="km-KH" dirty="0" smtClean="0"/>
              <a:t>​(</a:t>
            </a:r>
            <a:r>
              <a:rPr lang="en-US" dirty="0" smtClean="0"/>
              <a:t>NFM)</a:t>
            </a:r>
            <a:endParaRPr lang="en-US" dirty="0"/>
          </a:p>
        </p:txBody>
      </p:sp>
      <p:sp>
        <p:nvSpPr>
          <p:cNvPr id="4" name="Oval 3"/>
          <p:cNvSpPr/>
          <p:nvPr/>
        </p:nvSpPr>
        <p:spPr bwMode="auto">
          <a:xfrm>
            <a:off x="2603500" y="3009900"/>
            <a:ext cx="2921000" cy="1562100"/>
          </a:xfrm>
          <a:prstGeom prst="ellipse">
            <a:avLst/>
          </a:prstGeom>
          <a:solidFill>
            <a:srgbClr val="68613A"/>
          </a:solidFill>
          <a:ln w="9525" cap="flat" cmpd="sng" algn="ctr">
            <a:solidFill>
              <a:srgbClr val="68613A"/>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solidFill>
                  <a:schemeClr val="bg1"/>
                </a:solidFill>
              </a:rPr>
              <a:t>Country Dialogue</a:t>
            </a:r>
            <a:r>
              <a:rPr lang="en-US" sz="1600" dirty="0" smtClean="0">
                <a:solidFill>
                  <a:schemeClr val="bg1"/>
                </a:solidFill>
              </a:rPr>
              <a:t> with diverse group of stakeholders to identify priorities to put in the Concept Note</a:t>
            </a:r>
          </a:p>
        </p:txBody>
      </p:sp>
      <p:sp>
        <p:nvSpPr>
          <p:cNvPr id="6" name="Oval 5"/>
          <p:cNvSpPr/>
          <p:nvPr/>
        </p:nvSpPr>
        <p:spPr bwMode="auto">
          <a:xfrm>
            <a:off x="417601" y="1612900"/>
            <a:ext cx="2503400" cy="1206500"/>
          </a:xfrm>
          <a:prstGeom prst="ellipse">
            <a:avLst/>
          </a:prstGeom>
          <a:solidFill>
            <a:schemeClr val="folHlink"/>
          </a:solidFill>
          <a:ln w="9525" cap="flat" cmpd="sng" algn="ctr">
            <a:solidFill>
              <a:schemeClr val="folHlink"/>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HIV, TB and malaria programs incl. health staff and Health system planners</a:t>
            </a:r>
          </a:p>
        </p:txBody>
      </p:sp>
      <p:sp>
        <p:nvSpPr>
          <p:cNvPr id="7" name="Oval 6"/>
          <p:cNvSpPr/>
          <p:nvPr/>
        </p:nvSpPr>
        <p:spPr bwMode="auto">
          <a:xfrm>
            <a:off x="5854701" y="4254501"/>
            <a:ext cx="2082800" cy="1181101"/>
          </a:xfrm>
          <a:prstGeom prst="ellipse">
            <a:avLst/>
          </a:prstGeom>
          <a:solidFill>
            <a:srgbClr val="92D050"/>
          </a:solidFill>
          <a:ln w="9525" cap="flat" cmpd="sng" algn="ctr">
            <a:solidFill>
              <a:srgbClr val="06C245"/>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defTabSz="889000">
              <a:buClr>
                <a:srgbClr val="000000"/>
              </a:buClr>
              <a:buSzPct val="100000"/>
              <a:buFont typeface=""/>
            </a:pPr>
            <a:r>
              <a:rPr lang="en-US" sz="1600" b="1" kern="0" dirty="0" smtClean="0">
                <a:solidFill>
                  <a:srgbClr val="000000"/>
                </a:solidFill>
                <a:latin typeface="Arial"/>
              </a:rPr>
              <a:t>Key Affected Populations:  national networks</a:t>
            </a:r>
          </a:p>
        </p:txBody>
      </p:sp>
      <p:sp>
        <p:nvSpPr>
          <p:cNvPr id="8" name="Oval 7"/>
          <p:cNvSpPr/>
          <p:nvPr/>
        </p:nvSpPr>
        <p:spPr bwMode="auto">
          <a:xfrm>
            <a:off x="3162300" y="1447800"/>
            <a:ext cx="2362200" cy="1371600"/>
          </a:xfrm>
          <a:prstGeom prst="ellipse">
            <a:avLst/>
          </a:prstGeom>
          <a:solidFill>
            <a:srgbClr val="BBDDFF"/>
          </a:solidFill>
          <a:ln w="9525" cap="flat" cmpd="sng" algn="ctr">
            <a:solidFill>
              <a:srgbClr val="BBDDFF"/>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People living with HIV, TB patients, people who have had malaria</a:t>
            </a:r>
          </a:p>
        </p:txBody>
      </p:sp>
      <p:sp>
        <p:nvSpPr>
          <p:cNvPr id="9" name="Oval 8"/>
          <p:cNvSpPr/>
          <p:nvPr/>
        </p:nvSpPr>
        <p:spPr bwMode="auto">
          <a:xfrm>
            <a:off x="1511300" y="4406900"/>
            <a:ext cx="1829550" cy="1028700"/>
          </a:xfrm>
          <a:prstGeom prst="ellipse">
            <a:avLst/>
          </a:prstGeom>
          <a:solidFill>
            <a:srgbClr val="CC99FF"/>
          </a:solidFill>
          <a:ln w="9525" cap="flat" cmpd="sng" algn="ctr">
            <a:solidFill>
              <a:srgbClr val="CC99FF"/>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Domestic human rights experts</a:t>
            </a:r>
            <a:endParaRPr lang="en-US" sz="1600" dirty="0" smtClean="0"/>
          </a:p>
        </p:txBody>
      </p:sp>
      <p:sp>
        <p:nvSpPr>
          <p:cNvPr id="10" name="Oval 9"/>
          <p:cNvSpPr/>
          <p:nvPr/>
        </p:nvSpPr>
        <p:spPr bwMode="auto">
          <a:xfrm>
            <a:off x="201700" y="3352800"/>
            <a:ext cx="1931900" cy="1054100"/>
          </a:xfrm>
          <a:prstGeom prst="ellipse">
            <a:avLst/>
          </a:prstGeom>
          <a:solidFill>
            <a:srgbClr val="FFCC55"/>
          </a:solidFill>
          <a:ln w="9525" cap="flat" cmpd="sng" algn="ctr">
            <a:solidFill>
              <a:srgbClr val="FFCC55"/>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Women's organizations</a:t>
            </a:r>
            <a:endParaRPr lang="en-US" sz="1600" dirty="0" smtClean="0"/>
          </a:p>
        </p:txBody>
      </p:sp>
      <p:sp>
        <p:nvSpPr>
          <p:cNvPr id="12" name="Oval 11"/>
          <p:cNvSpPr/>
          <p:nvPr/>
        </p:nvSpPr>
        <p:spPr bwMode="auto">
          <a:xfrm>
            <a:off x="3505200" y="4876800"/>
            <a:ext cx="2541500" cy="1295400"/>
          </a:xfrm>
          <a:prstGeom prst="ellipse">
            <a:avLst/>
          </a:prstGeom>
          <a:solidFill>
            <a:srgbClr val="92D050"/>
          </a:solidFill>
          <a:ln w="9525" cap="flat" cmpd="sng" algn="ctr">
            <a:solidFill>
              <a:srgbClr val="06C245"/>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Men who have sex with men (</a:t>
            </a:r>
            <a:r>
              <a:rPr lang="en-US" sz="1600" b="1" dirty="0" err="1" smtClean="0"/>
              <a:t>MSM</a:t>
            </a:r>
            <a:r>
              <a:rPr lang="en-US" sz="1600" b="1" dirty="0" smtClean="0"/>
              <a:t>) and transgender people</a:t>
            </a:r>
          </a:p>
        </p:txBody>
      </p:sp>
      <p:sp>
        <p:nvSpPr>
          <p:cNvPr id="13" name="Oval 12"/>
          <p:cNvSpPr/>
          <p:nvPr/>
        </p:nvSpPr>
        <p:spPr bwMode="auto">
          <a:xfrm>
            <a:off x="6553200" y="5486400"/>
            <a:ext cx="1206500" cy="762000"/>
          </a:xfrm>
          <a:prstGeom prst="ellipse">
            <a:avLst/>
          </a:prstGeom>
          <a:solidFill>
            <a:srgbClr val="92D050"/>
          </a:solidFill>
          <a:ln w="9525" cap="flat" cmpd="sng" algn="ctr">
            <a:solidFill>
              <a:srgbClr val="06C245"/>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Sex workers</a:t>
            </a:r>
          </a:p>
        </p:txBody>
      </p:sp>
      <p:sp>
        <p:nvSpPr>
          <p:cNvPr id="14" name="Oval 13"/>
          <p:cNvSpPr/>
          <p:nvPr/>
        </p:nvSpPr>
        <p:spPr bwMode="auto">
          <a:xfrm>
            <a:off x="7853450" y="4953000"/>
            <a:ext cx="1206500" cy="762000"/>
          </a:xfrm>
          <a:prstGeom prst="ellipse">
            <a:avLst/>
          </a:prstGeom>
          <a:solidFill>
            <a:srgbClr val="92D050"/>
          </a:solidFill>
          <a:ln w="9525" cap="flat" cmpd="sng" algn="ctr">
            <a:solidFill>
              <a:srgbClr val="06C245"/>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Youth</a:t>
            </a:r>
          </a:p>
        </p:txBody>
      </p:sp>
      <p:sp>
        <p:nvSpPr>
          <p:cNvPr id="15" name="Oval 14"/>
          <p:cNvSpPr/>
          <p:nvPr/>
        </p:nvSpPr>
        <p:spPr bwMode="auto">
          <a:xfrm>
            <a:off x="7467600" y="3657600"/>
            <a:ext cx="1469400" cy="762000"/>
          </a:xfrm>
          <a:prstGeom prst="ellipse">
            <a:avLst/>
          </a:prstGeom>
          <a:solidFill>
            <a:srgbClr val="92D050"/>
          </a:solidFill>
          <a:ln w="9525" cap="flat" cmpd="sng" algn="ctr">
            <a:solidFill>
              <a:srgbClr val="06C245"/>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People who inject drugs</a:t>
            </a:r>
          </a:p>
        </p:txBody>
      </p:sp>
      <p:sp>
        <p:nvSpPr>
          <p:cNvPr id="16" name="Oval 15"/>
          <p:cNvSpPr/>
          <p:nvPr/>
        </p:nvSpPr>
        <p:spPr bwMode="auto">
          <a:xfrm>
            <a:off x="5486400" y="2057400"/>
            <a:ext cx="2741700" cy="1625600"/>
          </a:xfrm>
          <a:prstGeom prst="ellipse">
            <a:avLst/>
          </a:prstGeom>
          <a:solidFill>
            <a:srgbClr val="92D050"/>
          </a:solidFill>
          <a:ln w="9525" cap="flat" cmpd="sng" algn="ctr">
            <a:solidFill>
              <a:srgbClr val="06C245"/>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r>
              <a:rPr lang="en-US" sz="1600" b="1" dirty="0" smtClean="0"/>
              <a:t>Migrants, refugees, internally displaced people, ethnic minorities, forest fringe workers</a:t>
            </a:r>
          </a:p>
        </p:txBody>
      </p:sp>
      <p:cxnSp>
        <p:nvCxnSpPr>
          <p:cNvPr id="20" name="Straight Connector 19"/>
          <p:cNvCxnSpPr>
            <a:endCxn id="6" idx="5"/>
          </p:cNvCxnSpPr>
          <p:nvPr/>
        </p:nvCxnSpPr>
        <p:spPr bwMode="auto">
          <a:xfrm flipH="1" flipV="1">
            <a:off x="2554385" y="2642712"/>
            <a:ext cx="366615" cy="710088"/>
          </a:xfrm>
          <a:prstGeom prst="line">
            <a:avLst/>
          </a:prstGeom>
          <a:noFill/>
          <a:ln w="19050" cap="flat" cmpd="sng" algn="ctr">
            <a:solidFill>
              <a:srgbClr val="808080"/>
            </a:solidFill>
            <a:prstDash val="solid"/>
            <a:round/>
            <a:headEnd type="none" w="med" len="med"/>
            <a:tailEnd type="none" w="med" len="med"/>
          </a:ln>
          <a:effectLst/>
        </p:spPr>
      </p:cxnSp>
      <p:cxnSp>
        <p:nvCxnSpPr>
          <p:cNvPr id="22" name="Straight Connector 21"/>
          <p:cNvCxnSpPr>
            <a:stCxn id="10" idx="6"/>
            <a:endCxn id="4" idx="2"/>
          </p:cNvCxnSpPr>
          <p:nvPr/>
        </p:nvCxnSpPr>
        <p:spPr bwMode="auto">
          <a:xfrm flipV="1">
            <a:off x="2133600" y="3790950"/>
            <a:ext cx="469900" cy="88900"/>
          </a:xfrm>
          <a:prstGeom prst="line">
            <a:avLst/>
          </a:prstGeom>
          <a:noFill/>
          <a:ln w="19050" cap="flat" cmpd="sng" algn="ctr">
            <a:solidFill>
              <a:srgbClr val="808080"/>
            </a:solidFill>
            <a:prstDash val="solid"/>
            <a:round/>
            <a:headEnd type="none" w="med" len="med"/>
            <a:tailEnd type="none" w="med" len="med"/>
          </a:ln>
          <a:effectLst/>
        </p:spPr>
      </p:cxnSp>
      <p:cxnSp>
        <p:nvCxnSpPr>
          <p:cNvPr id="24" name="Straight Connector 23"/>
          <p:cNvCxnSpPr>
            <a:endCxn id="4" idx="3"/>
          </p:cNvCxnSpPr>
          <p:nvPr/>
        </p:nvCxnSpPr>
        <p:spPr bwMode="auto">
          <a:xfrm flipV="1">
            <a:off x="2743201" y="4343238"/>
            <a:ext cx="288071" cy="84231"/>
          </a:xfrm>
          <a:prstGeom prst="line">
            <a:avLst/>
          </a:prstGeom>
          <a:noFill/>
          <a:ln w="19050" cap="flat" cmpd="sng" algn="ctr">
            <a:solidFill>
              <a:srgbClr val="808080"/>
            </a:solidFill>
            <a:prstDash val="solid"/>
            <a:round/>
            <a:headEnd type="none" w="med" len="med"/>
            <a:tailEnd type="none" w="med" len="med"/>
          </a:ln>
          <a:effectLst/>
        </p:spPr>
      </p:cxnSp>
      <p:cxnSp>
        <p:nvCxnSpPr>
          <p:cNvPr id="28" name="Straight Connector 27"/>
          <p:cNvCxnSpPr/>
          <p:nvPr/>
        </p:nvCxnSpPr>
        <p:spPr bwMode="auto">
          <a:xfrm flipH="1" flipV="1">
            <a:off x="5257802" y="4267200"/>
            <a:ext cx="685799" cy="304800"/>
          </a:xfrm>
          <a:prstGeom prst="line">
            <a:avLst/>
          </a:prstGeom>
          <a:noFill/>
          <a:ln w="19050" cap="flat" cmpd="sng" algn="ctr">
            <a:solidFill>
              <a:srgbClr val="808080"/>
            </a:solidFill>
            <a:prstDash val="solid"/>
            <a:round/>
            <a:headEnd type="none" w="med" len="med"/>
            <a:tailEnd type="none" w="med" len="med"/>
          </a:ln>
          <a:effectLst/>
        </p:spPr>
      </p:cxnSp>
      <p:cxnSp>
        <p:nvCxnSpPr>
          <p:cNvPr id="34" name="Straight Connector 33"/>
          <p:cNvCxnSpPr>
            <a:stCxn id="8" idx="4"/>
            <a:endCxn id="4" idx="0"/>
          </p:cNvCxnSpPr>
          <p:nvPr/>
        </p:nvCxnSpPr>
        <p:spPr bwMode="auto">
          <a:xfrm flipH="1">
            <a:off x="4064001" y="2819400"/>
            <a:ext cx="279400" cy="190500"/>
          </a:xfrm>
          <a:prstGeom prst="line">
            <a:avLst/>
          </a:prstGeom>
          <a:noFill/>
          <a:ln w="19050" cap="flat" cmpd="sng" algn="ctr">
            <a:solidFill>
              <a:srgbClr val="808080"/>
            </a:solidFill>
            <a:prstDash val="solid"/>
            <a:round/>
            <a:headEnd type="none" w="med" len="med"/>
            <a:tailEnd type="none" w="med" len="med"/>
          </a:ln>
          <a:effectLst/>
        </p:spPr>
      </p:cxnSp>
      <p:cxnSp>
        <p:nvCxnSpPr>
          <p:cNvPr id="36" name="Straight Connector 35"/>
          <p:cNvCxnSpPr>
            <a:stCxn id="7" idx="0"/>
            <a:endCxn id="16" idx="4"/>
          </p:cNvCxnSpPr>
          <p:nvPr/>
        </p:nvCxnSpPr>
        <p:spPr bwMode="auto">
          <a:xfrm flipH="1" flipV="1">
            <a:off x="6857250" y="3683002"/>
            <a:ext cx="38850" cy="571499"/>
          </a:xfrm>
          <a:prstGeom prst="line">
            <a:avLst/>
          </a:prstGeom>
          <a:noFill/>
          <a:ln w="19050" cap="flat" cmpd="sng" algn="ctr">
            <a:solidFill>
              <a:srgbClr val="808080"/>
            </a:solidFill>
            <a:prstDash val="solid"/>
            <a:round/>
            <a:headEnd type="none" w="med" len="med"/>
            <a:tailEnd type="none" w="med" len="med"/>
          </a:ln>
          <a:effectLst/>
        </p:spPr>
      </p:cxnSp>
      <p:cxnSp>
        <p:nvCxnSpPr>
          <p:cNvPr id="38" name="Straight Connector 37"/>
          <p:cNvCxnSpPr>
            <a:stCxn id="12" idx="7"/>
          </p:cNvCxnSpPr>
          <p:nvPr/>
        </p:nvCxnSpPr>
        <p:spPr bwMode="auto">
          <a:xfrm flipV="1">
            <a:off x="5674506" y="4953002"/>
            <a:ext cx="192894" cy="113507"/>
          </a:xfrm>
          <a:prstGeom prst="line">
            <a:avLst/>
          </a:prstGeom>
          <a:noFill/>
          <a:ln w="19050" cap="flat" cmpd="sng" algn="ctr">
            <a:solidFill>
              <a:srgbClr val="808080"/>
            </a:solidFill>
            <a:prstDash val="solid"/>
            <a:round/>
            <a:headEnd type="none" w="med" len="med"/>
            <a:tailEnd type="none" w="med" len="med"/>
          </a:ln>
          <a:effectLst/>
        </p:spPr>
      </p:cxnSp>
      <p:cxnSp>
        <p:nvCxnSpPr>
          <p:cNvPr id="43" name="Straight Connector 42"/>
          <p:cNvCxnSpPr>
            <a:stCxn id="7" idx="4"/>
            <a:endCxn id="13" idx="1"/>
          </p:cNvCxnSpPr>
          <p:nvPr/>
        </p:nvCxnSpPr>
        <p:spPr bwMode="auto">
          <a:xfrm flipH="1">
            <a:off x="6729888" y="5435600"/>
            <a:ext cx="166212" cy="162392"/>
          </a:xfrm>
          <a:prstGeom prst="line">
            <a:avLst/>
          </a:prstGeom>
          <a:noFill/>
          <a:ln w="19050" cap="flat" cmpd="sng" algn="ctr">
            <a:solidFill>
              <a:srgbClr val="808080"/>
            </a:solidFill>
            <a:prstDash val="solid"/>
            <a:round/>
            <a:headEnd type="none" w="med" len="med"/>
            <a:tailEnd type="none" w="med" len="med"/>
          </a:ln>
          <a:effectLst/>
        </p:spPr>
      </p:cxnSp>
      <p:cxnSp>
        <p:nvCxnSpPr>
          <p:cNvPr id="45" name="Straight Connector 44"/>
          <p:cNvCxnSpPr>
            <a:stCxn id="7" idx="5"/>
            <a:endCxn id="14" idx="2"/>
          </p:cNvCxnSpPr>
          <p:nvPr/>
        </p:nvCxnSpPr>
        <p:spPr bwMode="auto">
          <a:xfrm>
            <a:off x="7632482" y="5262632"/>
            <a:ext cx="220969" cy="71368"/>
          </a:xfrm>
          <a:prstGeom prst="line">
            <a:avLst/>
          </a:prstGeom>
          <a:noFill/>
          <a:ln w="19050" cap="flat" cmpd="sng" algn="ctr">
            <a:solidFill>
              <a:srgbClr val="808080"/>
            </a:solidFill>
            <a:prstDash val="solid"/>
            <a:round/>
            <a:headEnd type="none" w="med" len="med"/>
            <a:tailEnd type="none" w="med" len="med"/>
          </a:ln>
          <a:effectLst/>
        </p:spPr>
      </p:cxnSp>
      <p:cxnSp>
        <p:nvCxnSpPr>
          <p:cNvPr id="47" name="Straight Connector 46"/>
          <p:cNvCxnSpPr>
            <a:stCxn id="7" idx="7"/>
            <a:endCxn id="15" idx="3"/>
          </p:cNvCxnSpPr>
          <p:nvPr/>
        </p:nvCxnSpPr>
        <p:spPr bwMode="auto">
          <a:xfrm flipV="1">
            <a:off x="7632481" y="4308010"/>
            <a:ext cx="50308" cy="119459"/>
          </a:xfrm>
          <a:prstGeom prst="line">
            <a:avLst/>
          </a:prstGeom>
          <a:noFill/>
          <a:ln w="19050" cap="flat" cmpd="sng" algn="ctr">
            <a:solidFill>
              <a:srgbClr val="808080"/>
            </a:solidFill>
            <a:prstDash val="solid"/>
            <a:round/>
            <a:headEnd type="none" w="med" len="med"/>
            <a:tailEnd type="none" w="med" len="med"/>
          </a:ln>
          <a:effectLst/>
        </p:spPr>
      </p:cxnSp>
    </p:spTree>
    <p:extLst>
      <p:ext uri="{BB962C8B-B14F-4D97-AF65-F5344CB8AC3E}">
        <p14:creationId xmlns:p14="http://schemas.microsoft.com/office/powerpoint/2010/main" val="27237374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476672"/>
            <a:ext cx="8301046" cy="742528"/>
          </a:xfrm>
        </p:spPr>
        <p:txBody>
          <a:bodyPr>
            <a:noAutofit/>
          </a:bodyPr>
          <a:lstStyle/>
          <a:p>
            <a:r>
              <a:rPr lang="en-US" sz="2800" dirty="0" smtClean="0"/>
              <a:t>In country dialogue, stakeholders convene to jointly strengthen the country's disease response</a:t>
            </a:r>
            <a:endParaRPr lang="en-US" sz="2800" dirty="0"/>
          </a:p>
        </p:txBody>
      </p:sp>
      <p:sp>
        <p:nvSpPr>
          <p:cNvPr id="11" name="Rectangle 4"/>
          <p:cNvSpPr>
            <a:spLocks noChangeArrowheads="1"/>
          </p:cNvSpPr>
          <p:nvPr/>
        </p:nvSpPr>
        <p:spPr bwMode="gray">
          <a:xfrm>
            <a:off x="422031" y="2013949"/>
            <a:ext cx="1308102" cy="430887"/>
          </a:xfrm>
          <a:prstGeom prst="rect">
            <a:avLst/>
          </a:prstGeom>
          <a:solidFill>
            <a:schemeClr val="bg1"/>
          </a:solidFill>
          <a:ln w="9525">
            <a:noFill/>
            <a:miter lim="800000"/>
            <a:headEnd/>
            <a:tailEnd/>
          </a:ln>
          <a:effectLst>
            <a:outerShdw dist="25400" dir="5400000" sx="98000" sy="98000" algn="ctr" rotWithShape="0">
              <a:srgbClr val="0055AA"/>
            </a:outerShdw>
          </a:effectLst>
        </p:spPr>
        <p:txBody>
          <a:bodyPr wrap="square" tIns="91440" bIns="91440" anchor="b">
            <a:spAutoFit/>
          </a:bodyPr>
          <a:lstStyle/>
          <a:p>
            <a:r>
              <a:rPr lang="en-US" sz="1600" b="1" dirty="0" err="1" smtClean="0">
                <a:latin typeface="Arial" pitchFamily="34" charset="0"/>
                <a:cs typeface="Arial" pitchFamily="34" charset="0"/>
              </a:rPr>
              <a:t>CCM</a:t>
            </a:r>
            <a:endParaRPr lang="en-US" sz="1600" b="1" dirty="0">
              <a:latin typeface="Arial" pitchFamily="34" charset="0"/>
              <a:cs typeface="Arial" pitchFamily="34" charset="0"/>
            </a:endParaRPr>
          </a:p>
        </p:txBody>
      </p:sp>
      <p:sp>
        <p:nvSpPr>
          <p:cNvPr id="13" name="Rectangle 6"/>
          <p:cNvSpPr>
            <a:spLocks noChangeArrowheads="1"/>
          </p:cNvSpPr>
          <p:nvPr/>
        </p:nvSpPr>
        <p:spPr bwMode="gray">
          <a:xfrm>
            <a:off x="3196526" y="1521508"/>
            <a:ext cx="1308102" cy="923328"/>
          </a:xfrm>
          <a:prstGeom prst="rect">
            <a:avLst/>
          </a:prstGeom>
          <a:solidFill>
            <a:schemeClr val="bg1"/>
          </a:solidFill>
          <a:ln w="9525">
            <a:noFill/>
            <a:miter lim="800000"/>
            <a:headEnd/>
            <a:tailEnd/>
          </a:ln>
          <a:effectLst>
            <a:outerShdw dist="25400" dir="5400000" sx="98000" sy="98000" algn="ctr" rotWithShape="0">
              <a:srgbClr val="0055AA"/>
            </a:outerShdw>
          </a:effectLst>
        </p:spPr>
        <p:txBody>
          <a:bodyPr wrap="square" lIns="0" tIns="91439" rIns="0" bIns="91439" anchor="b">
            <a:spAutoFit/>
          </a:bodyPr>
          <a:lstStyle/>
          <a:p>
            <a:r>
              <a:rPr lang="en-US" sz="1600" b="1" dirty="0" smtClean="0">
                <a:solidFill>
                  <a:srgbClr val="FF0000"/>
                </a:solidFill>
                <a:latin typeface="Arial" pitchFamily="34" charset="0"/>
                <a:cs typeface="Arial" pitchFamily="34" charset="0"/>
              </a:rPr>
              <a:t>Government</a:t>
            </a:r>
          </a:p>
          <a:p>
            <a:r>
              <a:rPr lang="en-US" sz="1600" b="1" dirty="0" smtClean="0">
                <a:solidFill>
                  <a:srgbClr val="FF0000"/>
                </a:solidFill>
                <a:latin typeface="Arial" pitchFamily="34" charset="0"/>
                <a:cs typeface="Arial" pitchFamily="34" charset="0"/>
              </a:rPr>
              <a:t>(What Group?)</a:t>
            </a:r>
            <a:endParaRPr lang="en-US" sz="1600" b="1" dirty="0">
              <a:solidFill>
                <a:srgbClr val="FF0000"/>
              </a:solidFill>
              <a:latin typeface="Arial" pitchFamily="34" charset="0"/>
              <a:cs typeface="Arial" pitchFamily="34" charset="0"/>
            </a:endParaRPr>
          </a:p>
        </p:txBody>
      </p:sp>
      <p:sp>
        <p:nvSpPr>
          <p:cNvPr id="15" name="Rectangle 8"/>
          <p:cNvSpPr>
            <a:spLocks noChangeArrowheads="1"/>
          </p:cNvSpPr>
          <p:nvPr/>
        </p:nvSpPr>
        <p:spPr bwMode="gray">
          <a:xfrm>
            <a:off x="1809279" y="1767726"/>
            <a:ext cx="1308102" cy="677108"/>
          </a:xfrm>
          <a:prstGeom prst="rect">
            <a:avLst/>
          </a:prstGeom>
          <a:solidFill>
            <a:schemeClr val="bg1"/>
          </a:solidFill>
          <a:ln w="9525">
            <a:noFill/>
            <a:miter lim="800000"/>
            <a:headEnd/>
            <a:tailEnd/>
          </a:ln>
          <a:effectLst>
            <a:outerShdw dist="25400" dir="5400000" sx="98000" sy="98000" algn="ctr" rotWithShape="0">
              <a:srgbClr val="0055AA"/>
            </a:outerShdw>
          </a:effectLst>
        </p:spPr>
        <p:txBody>
          <a:bodyPr wrap="square" tIns="91440" bIns="91440" anchor="b">
            <a:spAutoFit/>
          </a:bodyPr>
          <a:lstStyle/>
          <a:p>
            <a:r>
              <a:rPr lang="en-US" sz="1600" b="1" dirty="0" smtClean="0">
                <a:latin typeface="Arial" pitchFamily="34" charset="0"/>
                <a:cs typeface="Arial" pitchFamily="34" charset="0"/>
              </a:rPr>
              <a:t>Technical partners</a:t>
            </a:r>
            <a:endParaRPr lang="en-US" sz="1600" b="1" dirty="0">
              <a:latin typeface="Arial" pitchFamily="34" charset="0"/>
              <a:cs typeface="Arial" pitchFamily="34" charset="0"/>
            </a:endParaRPr>
          </a:p>
        </p:txBody>
      </p:sp>
      <p:sp>
        <p:nvSpPr>
          <p:cNvPr id="17" name="Rectangle 10"/>
          <p:cNvSpPr>
            <a:spLocks noChangeArrowheads="1"/>
          </p:cNvSpPr>
          <p:nvPr/>
        </p:nvSpPr>
        <p:spPr bwMode="gray">
          <a:xfrm>
            <a:off x="5971019" y="1521506"/>
            <a:ext cx="1308102" cy="923328"/>
          </a:xfrm>
          <a:prstGeom prst="rect">
            <a:avLst/>
          </a:prstGeom>
          <a:solidFill>
            <a:schemeClr val="bg1"/>
          </a:solidFill>
          <a:ln w="9525">
            <a:noFill/>
            <a:miter lim="800000"/>
            <a:headEnd/>
            <a:tailEnd/>
          </a:ln>
          <a:effectLst>
            <a:outerShdw dist="25400" dir="5400000" sx="98000" sy="98000" algn="ctr" rotWithShape="0">
              <a:srgbClr val="0055AA"/>
            </a:outerShdw>
          </a:effectLst>
        </p:spPr>
        <p:txBody>
          <a:bodyPr wrap="square" lIns="0" tIns="91439" rIns="0" bIns="91439" anchor="b">
            <a:spAutoFit/>
          </a:bodyPr>
          <a:lstStyle/>
          <a:p>
            <a:r>
              <a:rPr lang="en-US" sz="1600" b="1" dirty="0" smtClean="0">
                <a:latin typeface="Arial" pitchFamily="34" charset="0"/>
                <a:cs typeface="Arial" pitchFamily="34" charset="0"/>
              </a:rPr>
              <a:t>Civil society, key affected populations</a:t>
            </a:r>
            <a:endParaRPr lang="en-US" sz="1600" b="1" dirty="0">
              <a:latin typeface="Arial" pitchFamily="34" charset="0"/>
              <a:cs typeface="Arial" pitchFamily="34" charset="0"/>
            </a:endParaRPr>
          </a:p>
        </p:txBody>
      </p:sp>
      <p:sp>
        <p:nvSpPr>
          <p:cNvPr id="19" name="Rectangle 12"/>
          <p:cNvSpPr>
            <a:spLocks noChangeArrowheads="1"/>
          </p:cNvSpPr>
          <p:nvPr/>
        </p:nvSpPr>
        <p:spPr bwMode="gray">
          <a:xfrm>
            <a:off x="4583773" y="1275286"/>
            <a:ext cx="1308102" cy="1169549"/>
          </a:xfrm>
          <a:prstGeom prst="rect">
            <a:avLst/>
          </a:prstGeom>
          <a:solidFill>
            <a:schemeClr val="bg1"/>
          </a:solidFill>
          <a:ln w="9525">
            <a:noFill/>
            <a:miter lim="800000"/>
            <a:headEnd/>
            <a:tailEnd/>
          </a:ln>
          <a:effectLst>
            <a:outerShdw dist="25400" dir="5400000" sx="98000" sy="98000" algn="ctr" rotWithShape="0">
              <a:srgbClr val="0055AA"/>
            </a:outerShdw>
          </a:effectLst>
        </p:spPr>
        <p:txBody>
          <a:bodyPr wrap="square" lIns="0" tIns="91439" rIns="0" bIns="91439" anchor="b">
            <a:spAutoFit/>
          </a:bodyPr>
          <a:lstStyle/>
          <a:p>
            <a:r>
              <a:rPr lang="en-US" sz="1600" b="1" dirty="0" smtClean="0">
                <a:latin typeface="Arial" pitchFamily="34" charset="0"/>
                <a:cs typeface="Arial" pitchFamily="34" charset="0"/>
              </a:rPr>
              <a:t>Donors, private sector, academia</a:t>
            </a:r>
            <a:endParaRPr lang="en-US" sz="1600" b="1" dirty="0">
              <a:latin typeface="Arial" pitchFamily="34" charset="0"/>
              <a:cs typeface="Arial" pitchFamily="34" charset="0"/>
            </a:endParaRPr>
          </a:p>
        </p:txBody>
      </p:sp>
      <p:sp>
        <p:nvSpPr>
          <p:cNvPr id="21" name="Rectangle 20"/>
          <p:cNvSpPr/>
          <p:nvPr/>
        </p:nvSpPr>
        <p:spPr bwMode="auto">
          <a:xfrm>
            <a:off x="422031" y="2527300"/>
            <a:ext cx="1308102" cy="14351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kumimoji="0" lang="en-US" sz="1600" i="0" u="none" strike="noStrike" cap="none" normalizeH="0" baseline="0" dirty="0" smtClean="0">
                <a:solidFill>
                  <a:schemeClr val="bg1"/>
                </a:solidFill>
                <a:effectLst/>
                <a:latin typeface="+mn-lt"/>
                <a:cs typeface="+mn-cs"/>
              </a:rPr>
              <a:t>Lead process,</a:t>
            </a:r>
            <a:r>
              <a:rPr kumimoji="0" lang="en-US" sz="1600" i="0" u="none" strike="noStrike" cap="none" normalizeH="0" dirty="0" smtClean="0">
                <a:solidFill>
                  <a:schemeClr val="bg1"/>
                </a:solidFill>
                <a:effectLst/>
                <a:latin typeface="+mn-lt"/>
                <a:cs typeface="+mn-cs"/>
              </a:rPr>
              <a:t> </a:t>
            </a:r>
            <a:r>
              <a:rPr kumimoji="0" lang="en-US" sz="1600" i="0" u="none" strike="noStrike" cap="none" normalizeH="0" baseline="0" dirty="0" smtClean="0">
                <a:solidFill>
                  <a:schemeClr val="bg1"/>
                </a:solidFill>
                <a:effectLst/>
                <a:latin typeface="+mn-lt"/>
                <a:cs typeface="+mn-cs"/>
              </a:rPr>
              <a:t>timing,</a:t>
            </a:r>
            <a:r>
              <a:rPr kumimoji="0" lang="en-US" sz="1600" i="0" u="none" strike="noStrike" cap="none" normalizeH="0" dirty="0" smtClean="0">
                <a:solidFill>
                  <a:schemeClr val="bg1"/>
                </a:solidFill>
                <a:effectLst/>
                <a:latin typeface="+mn-lt"/>
                <a:cs typeface="+mn-cs"/>
              </a:rPr>
              <a:t> and engagement for Global Fund requests</a:t>
            </a:r>
            <a:endParaRPr kumimoji="0" lang="en-US" sz="1600" i="0" u="none" strike="noStrike" cap="none" normalizeH="0" baseline="0" dirty="0" smtClean="0">
              <a:solidFill>
                <a:schemeClr val="bg1"/>
              </a:solidFill>
              <a:effectLst/>
              <a:latin typeface="+mn-lt"/>
              <a:cs typeface="+mn-cs"/>
            </a:endParaRPr>
          </a:p>
        </p:txBody>
      </p:sp>
      <p:sp>
        <p:nvSpPr>
          <p:cNvPr id="22" name="Rectangle 21"/>
          <p:cNvSpPr/>
          <p:nvPr/>
        </p:nvSpPr>
        <p:spPr bwMode="auto">
          <a:xfrm>
            <a:off x="1809279" y="2527300"/>
            <a:ext cx="1308102" cy="14351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Support data analysis and evaluation of </a:t>
            </a:r>
            <a:r>
              <a:rPr kumimoji="0" lang="en-US" sz="1600" i="0" u="none" strike="noStrike" cap="none" normalizeH="0" dirty="0" smtClean="0">
                <a:solidFill>
                  <a:schemeClr val="bg1"/>
                </a:solidFill>
                <a:effectLst/>
                <a:latin typeface="+mn-lt"/>
                <a:cs typeface="+mn-cs"/>
              </a:rPr>
              <a:t>programs</a:t>
            </a:r>
            <a:endParaRPr kumimoji="0" lang="en-US" sz="1600" i="0" u="none" strike="noStrike" cap="none" normalizeH="0" baseline="0" dirty="0" smtClean="0">
              <a:solidFill>
                <a:schemeClr val="bg1"/>
              </a:solidFill>
              <a:effectLst/>
              <a:latin typeface="+mn-lt"/>
              <a:cs typeface="+mn-cs"/>
            </a:endParaRPr>
          </a:p>
        </p:txBody>
      </p:sp>
      <p:sp>
        <p:nvSpPr>
          <p:cNvPr id="23" name="Rectangle 22"/>
          <p:cNvSpPr/>
          <p:nvPr/>
        </p:nvSpPr>
        <p:spPr bwMode="auto">
          <a:xfrm>
            <a:off x="5971019" y="2527300"/>
            <a:ext cx="1308102" cy="14351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Identify barriers to access and quality that reduce impact</a:t>
            </a:r>
            <a:endParaRPr kumimoji="0" lang="en-US" sz="1600" i="0" u="none" strike="noStrike" cap="none" normalizeH="0" baseline="0" dirty="0" smtClean="0">
              <a:solidFill>
                <a:schemeClr val="bg1"/>
              </a:solidFill>
              <a:effectLst/>
              <a:latin typeface="+mn-lt"/>
              <a:cs typeface="+mn-cs"/>
            </a:endParaRPr>
          </a:p>
        </p:txBody>
      </p:sp>
      <p:sp>
        <p:nvSpPr>
          <p:cNvPr id="24" name="Rectangle 23"/>
          <p:cNvSpPr/>
          <p:nvPr/>
        </p:nvSpPr>
        <p:spPr bwMode="auto">
          <a:xfrm>
            <a:off x="422031" y="4029916"/>
            <a:ext cx="5469843" cy="6223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Map the funding landscape to ensure alignment and </a:t>
            </a:r>
            <a:r>
              <a:rPr lang="en-US" sz="1600" dirty="0" err="1" smtClean="0">
                <a:solidFill>
                  <a:schemeClr val="bg1"/>
                </a:solidFill>
              </a:rPr>
              <a:t>complementarity</a:t>
            </a:r>
            <a:endParaRPr kumimoji="0" lang="en-US" sz="1600" i="0" u="none" strike="noStrike" cap="none" normalizeH="0" baseline="0" dirty="0" smtClean="0">
              <a:solidFill>
                <a:schemeClr val="bg1"/>
              </a:solidFill>
              <a:effectLst/>
              <a:latin typeface="+mn-lt"/>
              <a:cs typeface="+mn-cs"/>
            </a:endParaRPr>
          </a:p>
        </p:txBody>
      </p:sp>
      <p:sp>
        <p:nvSpPr>
          <p:cNvPr id="25" name="Rectangle 12"/>
          <p:cNvSpPr>
            <a:spLocks noChangeArrowheads="1"/>
          </p:cNvSpPr>
          <p:nvPr/>
        </p:nvSpPr>
        <p:spPr bwMode="gray">
          <a:xfrm>
            <a:off x="7358267" y="1767727"/>
            <a:ext cx="1308102" cy="677108"/>
          </a:xfrm>
          <a:prstGeom prst="rect">
            <a:avLst/>
          </a:prstGeom>
          <a:solidFill>
            <a:schemeClr val="bg1"/>
          </a:solidFill>
          <a:ln w="9525">
            <a:noFill/>
            <a:miter lim="800000"/>
            <a:headEnd/>
            <a:tailEnd/>
          </a:ln>
          <a:effectLst>
            <a:outerShdw dist="25400" dir="5400000" sx="98000" sy="98000" algn="ctr" rotWithShape="0">
              <a:srgbClr val="0055AA"/>
            </a:outerShdw>
          </a:effectLst>
        </p:spPr>
        <p:txBody>
          <a:bodyPr wrap="square" tIns="91440" bIns="91440" anchor="b">
            <a:spAutoFit/>
          </a:bodyPr>
          <a:lstStyle/>
          <a:p>
            <a:r>
              <a:rPr lang="en-US" sz="1600" b="1" dirty="0" smtClean="0">
                <a:latin typeface="Arial" pitchFamily="34" charset="0"/>
                <a:cs typeface="Arial" pitchFamily="34" charset="0"/>
              </a:rPr>
              <a:t>Global Fund</a:t>
            </a:r>
            <a:endParaRPr lang="en-US" sz="1600" b="1" dirty="0">
              <a:latin typeface="Arial" pitchFamily="34" charset="0"/>
              <a:cs typeface="Arial" pitchFamily="34" charset="0"/>
            </a:endParaRPr>
          </a:p>
        </p:txBody>
      </p:sp>
      <p:sp>
        <p:nvSpPr>
          <p:cNvPr id="29" name="Rectangle 28"/>
          <p:cNvSpPr/>
          <p:nvPr/>
        </p:nvSpPr>
        <p:spPr bwMode="auto">
          <a:xfrm>
            <a:off x="7358267" y="2527300"/>
            <a:ext cx="1308102" cy="14351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Provide indicative funding amount</a:t>
            </a:r>
            <a:endParaRPr kumimoji="0" lang="en-US" sz="1600" i="0" u="none" strike="noStrike" cap="none" normalizeH="0" baseline="0" dirty="0" smtClean="0">
              <a:solidFill>
                <a:schemeClr val="bg1"/>
              </a:solidFill>
              <a:effectLst/>
              <a:latin typeface="+mn-lt"/>
              <a:cs typeface="+mn-cs"/>
            </a:endParaRPr>
          </a:p>
        </p:txBody>
      </p:sp>
      <p:sp>
        <p:nvSpPr>
          <p:cNvPr id="30" name="Rectangle 29"/>
          <p:cNvSpPr/>
          <p:nvPr/>
        </p:nvSpPr>
        <p:spPr bwMode="auto">
          <a:xfrm>
            <a:off x="422031" y="5014082"/>
            <a:ext cx="8301046" cy="552534"/>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Discuss disease and health sector landscape: develop a common understanding of epidemiology, areas for coordination and weaknesses in health or community systems</a:t>
            </a:r>
            <a:endParaRPr kumimoji="0" lang="en-US" sz="1600" i="0" u="none" strike="noStrike" cap="none" normalizeH="0" baseline="0" dirty="0" smtClean="0">
              <a:solidFill>
                <a:schemeClr val="bg1"/>
              </a:solidFill>
              <a:effectLst/>
              <a:latin typeface="+mn-lt"/>
              <a:cs typeface="+mn-cs"/>
            </a:endParaRPr>
          </a:p>
        </p:txBody>
      </p:sp>
      <p:sp>
        <p:nvSpPr>
          <p:cNvPr id="31" name="Rectangle 30"/>
          <p:cNvSpPr/>
          <p:nvPr/>
        </p:nvSpPr>
        <p:spPr bwMode="auto">
          <a:xfrm>
            <a:off x="422031" y="5642816"/>
            <a:ext cx="8301046" cy="552534"/>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Contribute to Concept Note development, gap analysis, and full expression of demand</a:t>
            </a:r>
          </a:p>
          <a:p>
            <a:pPr marL="0" marR="0" indent="0" defTabSz="889000" rtl="0" eaLnBrk="1" fontAlgn="base" latinLnBrk="0" hangingPunct="1"/>
            <a:r>
              <a:rPr lang="en-US" sz="1600" dirty="0" smtClean="0">
                <a:solidFill>
                  <a:schemeClr val="bg1"/>
                </a:solidFill>
              </a:rPr>
              <a:t> (</a:t>
            </a:r>
            <a:r>
              <a:rPr lang="en-US" sz="1600" dirty="0" err="1" smtClean="0">
                <a:solidFill>
                  <a:schemeClr val="bg1"/>
                </a:solidFill>
              </a:rPr>
              <a:t>CCM</a:t>
            </a:r>
            <a:r>
              <a:rPr lang="en-US" sz="1600" dirty="0" smtClean="0">
                <a:solidFill>
                  <a:schemeClr val="bg1"/>
                </a:solidFill>
              </a:rPr>
              <a:t> leads and submits)</a:t>
            </a:r>
            <a:endParaRPr kumimoji="0" lang="en-US" sz="1600" i="0" u="none" strike="noStrike" cap="none" normalizeH="0" baseline="0" dirty="0" smtClean="0">
              <a:solidFill>
                <a:schemeClr val="bg1"/>
              </a:solidFill>
              <a:effectLst/>
              <a:latin typeface="+mn-lt"/>
              <a:cs typeface="+mn-cs"/>
            </a:endParaRPr>
          </a:p>
        </p:txBody>
      </p:sp>
      <p:sp>
        <p:nvSpPr>
          <p:cNvPr id="49" name="Rectangle 48"/>
          <p:cNvSpPr/>
          <p:nvPr/>
        </p:nvSpPr>
        <p:spPr bwMode="auto">
          <a:xfrm>
            <a:off x="3196526" y="2527300"/>
            <a:ext cx="1308102" cy="14351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Develop national strategy</a:t>
            </a:r>
            <a:endParaRPr kumimoji="0" lang="en-US" sz="1600" i="0" u="none" strike="noStrike" cap="none" normalizeH="0" baseline="0" dirty="0" smtClean="0">
              <a:solidFill>
                <a:schemeClr val="bg1"/>
              </a:solidFill>
              <a:effectLst/>
              <a:latin typeface="+mn-lt"/>
              <a:cs typeface="+mn-cs"/>
            </a:endParaRPr>
          </a:p>
        </p:txBody>
      </p:sp>
      <p:sp>
        <p:nvSpPr>
          <p:cNvPr id="50" name="AutoShape 2"/>
          <p:cNvSpPr>
            <a:spLocks noChangeArrowheads="1"/>
          </p:cNvSpPr>
          <p:nvPr/>
        </p:nvSpPr>
        <p:spPr bwMode="gray">
          <a:xfrm rot="10800000">
            <a:off x="422028" y="4703014"/>
            <a:ext cx="8244337" cy="254003"/>
          </a:xfrm>
          <a:prstGeom prst="triangle">
            <a:avLst>
              <a:gd name="adj" fmla="val 50000"/>
            </a:avLst>
          </a:prstGeom>
          <a:solidFill>
            <a:srgbClr val="B2B2B2"/>
          </a:solidFill>
          <a:ln w="9525" algn="ctr">
            <a:solidFill>
              <a:srgbClr val="B2B2B2"/>
            </a:solidFill>
            <a:miter lim="800000"/>
            <a:headEnd/>
            <a:tailEnd/>
          </a:ln>
        </p:spPr>
        <p:txBody>
          <a:bodyPr wrap="none" anchor="ctr"/>
          <a:lstStyle/>
          <a:p>
            <a:pPr algn="ctr" fontAlgn="base">
              <a:spcBef>
                <a:spcPct val="0"/>
              </a:spcBef>
              <a:spcAft>
                <a:spcPct val="0"/>
              </a:spcAft>
            </a:pPr>
            <a:endParaRPr lang="en-US" sz="1400" b="1" dirty="0">
              <a:solidFill>
                <a:srgbClr val="000000"/>
              </a:solidFill>
              <a:latin typeface="Arial" pitchFamily="34" charset="0"/>
              <a:cs typeface="Arial" pitchFamily="34" charset="0"/>
            </a:endParaRPr>
          </a:p>
        </p:txBody>
      </p:sp>
      <p:sp>
        <p:nvSpPr>
          <p:cNvPr id="51" name="Rectangle 50"/>
          <p:cNvSpPr/>
          <p:nvPr/>
        </p:nvSpPr>
        <p:spPr bwMode="auto">
          <a:xfrm>
            <a:off x="4583773" y="2527300"/>
            <a:ext cx="1308102" cy="14351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91439" rIns="0" bIns="91439" numCol="1" rtlCol="0" anchor="ctr" anchorCtr="0" compatLnSpc="1">
            <a:prstTxWarp prst="textNoShape">
              <a:avLst/>
            </a:prstTxWarp>
            <a:noAutofit/>
          </a:bodyPr>
          <a:lstStyle/>
          <a:p>
            <a:pPr marL="0" marR="0" indent="0" defTabSz="889000" rtl="0" eaLnBrk="1" fontAlgn="base" latinLnBrk="0" hangingPunct="1"/>
            <a:r>
              <a:rPr lang="en-US" sz="1600" dirty="0" smtClean="0">
                <a:solidFill>
                  <a:schemeClr val="bg1"/>
                </a:solidFill>
              </a:rPr>
              <a:t>Identify linkages with other programs and research</a:t>
            </a:r>
            <a:endParaRPr kumimoji="0" lang="en-US" sz="1600" i="0" u="none" strike="noStrike" cap="none" normalizeH="0" baseline="0" dirty="0" smtClean="0">
              <a:solidFill>
                <a:schemeClr val="bg1"/>
              </a:solidFill>
              <a:effectLst/>
              <a:latin typeface="+mn-lt"/>
              <a:cs typeface="+mn-cs"/>
            </a:endParaRPr>
          </a:p>
        </p:txBody>
      </p:sp>
    </p:spTree>
    <p:extLst>
      <p:ext uri="{BB962C8B-B14F-4D97-AF65-F5344CB8AC3E}">
        <p14:creationId xmlns:p14="http://schemas.microsoft.com/office/powerpoint/2010/main" val="1569615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3071"/>
            <a:ext cx="8229600" cy="1143000"/>
          </a:xfrm>
        </p:spPr>
        <p:txBody>
          <a:bodyPr>
            <a:noAutofit/>
          </a:bodyPr>
          <a:lstStyle/>
          <a:p>
            <a:r>
              <a:rPr lang="en-US" sz="3200" dirty="0"/>
              <a:t>GDJTWG on HIV and </a:t>
            </a:r>
            <a:r>
              <a:rPr lang="en-US" sz="3200" dirty="0" smtClean="0"/>
              <a:t>AIDS</a:t>
            </a:r>
            <a:br>
              <a:rPr lang="en-US" sz="3200" dirty="0" smtClean="0"/>
            </a:br>
            <a:r>
              <a:rPr lang="en-US" sz="3200" dirty="0" smtClean="0"/>
              <a:t> function regularly</a:t>
            </a:r>
            <a:r>
              <a:rPr lang="en-US" sz="3200" dirty="0"/>
              <a:t/>
            </a:r>
            <a:br>
              <a:rPr lang="en-US" sz="3200" dirty="0"/>
            </a:br>
            <a:endParaRPr lang="en-US" sz="3200"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33" t="28365" r="21333"/>
          <a:stretch/>
        </p:blipFill>
        <p:spPr bwMode="auto">
          <a:xfrm>
            <a:off x="2819400" y="2057400"/>
            <a:ext cx="3505200" cy="35689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752600"/>
            <a:ext cx="1524000" cy="1477328"/>
          </a:xfrm>
          <a:prstGeom prst="rect">
            <a:avLst/>
          </a:prstGeom>
          <a:solidFill>
            <a:schemeClr val="accent5">
              <a:lumMod val="40000"/>
              <a:lumOff val="60000"/>
            </a:schemeClr>
          </a:solidFill>
        </p:spPr>
        <p:txBody>
          <a:bodyPr wrap="square" rtlCol="0">
            <a:spAutoFit/>
          </a:bodyPr>
          <a:lstStyle/>
          <a:p>
            <a:r>
              <a:rPr lang="en-US" dirty="0" smtClean="0"/>
              <a:t>Continuum of Prevention , Care treatment and support </a:t>
            </a:r>
            <a:endParaRPr lang="en-US" dirty="0"/>
          </a:p>
        </p:txBody>
      </p:sp>
      <p:sp>
        <p:nvSpPr>
          <p:cNvPr id="6" name="TextBox 5"/>
          <p:cNvSpPr txBox="1"/>
          <p:nvPr/>
        </p:nvSpPr>
        <p:spPr>
          <a:xfrm>
            <a:off x="76200" y="3404740"/>
            <a:ext cx="1524000" cy="646331"/>
          </a:xfrm>
          <a:prstGeom prst="rect">
            <a:avLst/>
          </a:prstGeom>
          <a:solidFill>
            <a:schemeClr val="accent5">
              <a:lumMod val="40000"/>
              <a:lumOff val="60000"/>
            </a:schemeClr>
          </a:solidFill>
        </p:spPr>
        <p:txBody>
          <a:bodyPr wrap="square" rtlCol="0">
            <a:spAutoFit/>
          </a:bodyPr>
          <a:lstStyle/>
          <a:p>
            <a:r>
              <a:rPr lang="en-US" dirty="0" smtClean="0"/>
              <a:t>Impact Mitigation</a:t>
            </a:r>
            <a:endParaRPr lang="en-US" dirty="0"/>
          </a:p>
        </p:txBody>
      </p:sp>
      <p:sp>
        <p:nvSpPr>
          <p:cNvPr id="7" name="TextBox 6"/>
          <p:cNvSpPr txBox="1"/>
          <p:nvPr/>
        </p:nvSpPr>
        <p:spPr>
          <a:xfrm>
            <a:off x="76200" y="4191000"/>
            <a:ext cx="1524000" cy="923330"/>
          </a:xfrm>
          <a:prstGeom prst="rect">
            <a:avLst/>
          </a:prstGeom>
          <a:solidFill>
            <a:schemeClr val="accent5">
              <a:lumMod val="40000"/>
              <a:lumOff val="60000"/>
            </a:schemeClr>
          </a:solidFill>
        </p:spPr>
        <p:txBody>
          <a:bodyPr wrap="square" rtlCol="0">
            <a:spAutoFit/>
          </a:bodyPr>
          <a:lstStyle/>
          <a:p>
            <a:r>
              <a:rPr lang="en-US" dirty="0" smtClean="0"/>
              <a:t>Enabling Environment and HR</a:t>
            </a:r>
            <a:endParaRPr lang="en-US" dirty="0"/>
          </a:p>
        </p:txBody>
      </p:sp>
      <p:sp>
        <p:nvSpPr>
          <p:cNvPr id="8" name="TextBox 7"/>
          <p:cNvSpPr txBox="1"/>
          <p:nvPr/>
        </p:nvSpPr>
        <p:spPr>
          <a:xfrm>
            <a:off x="76200" y="5257800"/>
            <a:ext cx="1524000" cy="1200329"/>
          </a:xfrm>
          <a:prstGeom prst="rect">
            <a:avLst/>
          </a:prstGeom>
          <a:solidFill>
            <a:schemeClr val="accent5">
              <a:lumMod val="40000"/>
              <a:lumOff val="60000"/>
            </a:schemeClr>
          </a:solidFill>
        </p:spPr>
        <p:txBody>
          <a:bodyPr wrap="square" rtlCol="0">
            <a:spAutoFit/>
          </a:bodyPr>
          <a:lstStyle/>
          <a:p>
            <a:r>
              <a:rPr lang="en-US" dirty="0" smtClean="0"/>
              <a:t>Leadership and Development synergies </a:t>
            </a:r>
            <a:endParaRPr lang="en-US" dirty="0"/>
          </a:p>
        </p:txBody>
      </p:sp>
      <p:pic>
        <p:nvPicPr>
          <p:cNvPr id="9"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67640"/>
            <a:ext cx="981931" cy="9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lbow Connector 13"/>
          <p:cNvCxnSpPr>
            <a:stCxn id="4" idx="1"/>
            <a:endCxn id="5" idx="3"/>
          </p:cNvCxnSpPr>
          <p:nvPr/>
        </p:nvCxnSpPr>
        <p:spPr>
          <a:xfrm rot="10800000">
            <a:off x="1600200" y="2491264"/>
            <a:ext cx="1219200" cy="135059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4" idx="1"/>
            <a:endCxn id="6" idx="3"/>
          </p:cNvCxnSpPr>
          <p:nvPr/>
        </p:nvCxnSpPr>
        <p:spPr>
          <a:xfrm rot="10800000">
            <a:off x="1600200" y="3727906"/>
            <a:ext cx="1219200" cy="11395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4" idx="1"/>
            <a:endCxn id="7" idx="3"/>
          </p:cNvCxnSpPr>
          <p:nvPr/>
        </p:nvCxnSpPr>
        <p:spPr>
          <a:xfrm rot="10800000" flipV="1">
            <a:off x="1600200" y="3841857"/>
            <a:ext cx="1219200" cy="8108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 idx="1"/>
            <a:endCxn id="8" idx="3"/>
          </p:cNvCxnSpPr>
          <p:nvPr/>
        </p:nvCxnSpPr>
        <p:spPr>
          <a:xfrm rot="10800000" flipV="1">
            <a:off x="1600200" y="3841857"/>
            <a:ext cx="1219200" cy="201610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304800" y="5791200"/>
            <a:ext cx="8229600" cy="11430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Sub-TWG on HIV and AIDS</a:t>
            </a:r>
            <a:br>
              <a:rPr lang="en-US" dirty="0" smtClean="0"/>
            </a:br>
            <a:r>
              <a:rPr lang="en-US" dirty="0" smtClean="0"/>
              <a:t> function regularly</a:t>
            </a:r>
            <a:br>
              <a:rPr lang="en-US" dirty="0" smtClean="0"/>
            </a:br>
            <a:endParaRPr lang="en-US" dirty="0"/>
          </a:p>
        </p:txBody>
      </p:sp>
      <p:graphicFrame>
        <p:nvGraphicFramePr>
          <p:cNvPr id="15" name="Content Placeholder 3"/>
          <p:cNvGraphicFramePr>
            <a:graphicFrameLocks/>
          </p:cNvGraphicFramePr>
          <p:nvPr>
            <p:extLst>
              <p:ext uri="{D42A27DB-BD31-4B8C-83A1-F6EECF244321}">
                <p14:modId xmlns:p14="http://schemas.microsoft.com/office/powerpoint/2010/main" val="3014740589"/>
              </p:ext>
            </p:extLst>
          </p:nvPr>
        </p:nvGraphicFramePr>
        <p:xfrm>
          <a:off x="6633882" y="1384582"/>
          <a:ext cx="2514600" cy="4800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9087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US" sz="3200" b="1" dirty="0" smtClean="0"/>
              <a:t>Key Events in 2014-2015</a:t>
            </a:r>
            <a:endParaRPr lang="en-US" sz="3200" b="1" dirty="0"/>
          </a:p>
        </p:txBody>
      </p:sp>
      <p:sp>
        <p:nvSpPr>
          <p:cNvPr id="3" name="Content Placeholder 2"/>
          <p:cNvSpPr>
            <a:spLocks noGrp="1"/>
          </p:cNvSpPr>
          <p:nvPr>
            <p:ph idx="1"/>
          </p:nvPr>
        </p:nvSpPr>
        <p:spPr>
          <a:xfrm>
            <a:off x="228600" y="990600"/>
            <a:ext cx="3810000" cy="4525963"/>
          </a:xfrm>
        </p:spPr>
        <p:txBody>
          <a:bodyPr>
            <a:noAutofit/>
          </a:bodyPr>
          <a:lstStyle/>
          <a:p>
            <a:pPr lvl="0"/>
            <a:r>
              <a:rPr lang="en-US" sz="1800" i="1" dirty="0"/>
              <a:t>United Nations</a:t>
            </a:r>
            <a:endParaRPr lang="en-US" sz="1600" dirty="0"/>
          </a:p>
          <a:p>
            <a:pPr lvl="1"/>
            <a:r>
              <a:rPr lang="en-US" sz="1400" i="1" dirty="0">
                <a:solidFill>
                  <a:schemeClr val="bg1">
                    <a:lumMod val="85000"/>
                  </a:schemeClr>
                </a:solidFill>
              </a:rPr>
              <a:t>National Stakeholder Consultation for the Mid-term Review of the Progress towards the Targets of the 2011 UN Political Declaration on HIV/AIDS​​   June 2013 ( HLM) 10 Indicators for Three Zero </a:t>
            </a:r>
            <a:endParaRPr lang="en-US" sz="1400" dirty="0">
              <a:solidFill>
                <a:schemeClr val="bg1">
                  <a:lumMod val="85000"/>
                </a:schemeClr>
              </a:solidFill>
            </a:endParaRPr>
          </a:p>
          <a:p>
            <a:pPr lvl="1"/>
            <a:r>
              <a:rPr lang="en-US" sz="1400" i="1" dirty="0">
                <a:solidFill>
                  <a:schemeClr val="bg1">
                    <a:lumMod val="85000"/>
                  </a:schemeClr>
                </a:solidFill>
              </a:rPr>
              <a:t>GARPR : UNGASS </a:t>
            </a:r>
            <a:endParaRPr lang="en-US" sz="1400" dirty="0">
              <a:solidFill>
                <a:schemeClr val="bg1">
                  <a:lumMod val="85000"/>
                </a:schemeClr>
              </a:solidFill>
            </a:endParaRPr>
          </a:p>
          <a:p>
            <a:pPr lvl="0"/>
            <a:r>
              <a:rPr lang="en-GB" sz="1600" i="1" dirty="0"/>
              <a:t>NSP III  ( Review ) ….NSPIV</a:t>
            </a:r>
            <a:endParaRPr lang="en-US" sz="1400" dirty="0"/>
          </a:p>
          <a:p>
            <a:pPr lvl="0"/>
            <a:r>
              <a:rPr lang="en-GB" sz="1600" i="1" dirty="0"/>
              <a:t>GDJ TWG on HIV and AIDS </a:t>
            </a:r>
            <a:endParaRPr lang="en-US" sz="1400" dirty="0"/>
          </a:p>
          <a:p>
            <a:pPr lvl="1"/>
            <a:r>
              <a:rPr lang="en-US" sz="1600" i="1" dirty="0">
                <a:solidFill>
                  <a:schemeClr val="bg1">
                    <a:lumMod val="85000"/>
                  </a:schemeClr>
                </a:solidFill>
              </a:rPr>
              <a:t>( 2012 -2013 JMI )</a:t>
            </a:r>
          </a:p>
          <a:p>
            <a:pPr lvl="1"/>
            <a:r>
              <a:rPr lang="en-US" sz="1600" i="1" dirty="0">
                <a:solidFill>
                  <a:schemeClr val="bg1">
                    <a:lumMod val="85000"/>
                  </a:schemeClr>
                </a:solidFill>
              </a:rPr>
              <a:t>Partnership  Development Strategies  (GDJ TWG Retreat in </a:t>
            </a:r>
            <a:r>
              <a:rPr lang="en-US" sz="1600" i="1" dirty="0" err="1">
                <a:solidFill>
                  <a:schemeClr val="bg1">
                    <a:lumMod val="85000"/>
                  </a:schemeClr>
                </a:solidFill>
              </a:rPr>
              <a:t>Siem</a:t>
            </a:r>
            <a:r>
              <a:rPr lang="en-US" sz="1600" i="1" dirty="0">
                <a:solidFill>
                  <a:schemeClr val="bg1">
                    <a:lumMod val="85000"/>
                  </a:schemeClr>
                </a:solidFill>
              </a:rPr>
              <a:t> Reap) 12-13 Nov 2013 </a:t>
            </a:r>
          </a:p>
          <a:p>
            <a:pPr lvl="1"/>
            <a:r>
              <a:rPr lang="en-US" sz="1600" i="1" dirty="0">
                <a:solidFill>
                  <a:schemeClr val="bg1">
                    <a:lumMod val="85000"/>
                  </a:schemeClr>
                </a:solidFill>
              </a:rPr>
              <a:t>National HIV Health Sector Program Review in Cambodia  29 April – 10 May 2013</a:t>
            </a:r>
          </a:p>
          <a:p>
            <a:pPr lvl="0"/>
            <a:r>
              <a:rPr lang="en-US" sz="1600" i="1" dirty="0"/>
              <a:t> HIV-Sensitive </a:t>
            </a:r>
            <a:r>
              <a:rPr lang="en-US" sz="1400" i="1" dirty="0"/>
              <a:t>Social Protection </a:t>
            </a:r>
            <a:r>
              <a:rPr lang="en-US" sz="1600" i="1" dirty="0"/>
              <a:t>for Impact Mitigation in Asia and the Pacific</a:t>
            </a:r>
            <a:endParaRPr lang="en-US" sz="1400" dirty="0"/>
          </a:p>
          <a:p>
            <a:endParaRPr lang="en-US" sz="1600" dirty="0"/>
          </a:p>
        </p:txBody>
      </p:sp>
      <p:sp>
        <p:nvSpPr>
          <p:cNvPr id="4" name="TextBox 3"/>
          <p:cNvSpPr txBox="1"/>
          <p:nvPr/>
        </p:nvSpPr>
        <p:spPr>
          <a:xfrm>
            <a:off x="4724400" y="1000065"/>
            <a:ext cx="4419600" cy="5632311"/>
          </a:xfrm>
          <a:prstGeom prst="rect">
            <a:avLst/>
          </a:prstGeom>
          <a:noFill/>
        </p:spPr>
        <p:txBody>
          <a:bodyPr wrap="square" rtlCol="0">
            <a:spAutoFit/>
          </a:bodyPr>
          <a:lstStyle/>
          <a:p>
            <a:pPr lvl="0"/>
            <a:r>
              <a:rPr lang="en-US" i="1" dirty="0"/>
              <a:t>GFATM </a:t>
            </a:r>
            <a:endParaRPr lang="en-US" sz="2800" dirty="0"/>
          </a:p>
          <a:p>
            <a:pPr marL="742950" lvl="1" indent="-285750">
              <a:buFont typeface="Arial" pitchFamily="34" charset="0"/>
              <a:buChar char="•"/>
            </a:pPr>
            <a:r>
              <a:rPr lang="en-US" sz="1600" i="1" dirty="0">
                <a:solidFill>
                  <a:schemeClr val="bg1">
                    <a:lumMod val="85000"/>
                  </a:schemeClr>
                </a:solidFill>
              </a:rPr>
              <a:t>SSF  Reprogramming August 2013</a:t>
            </a:r>
            <a:endParaRPr lang="en-US" dirty="0">
              <a:solidFill>
                <a:schemeClr val="bg1">
                  <a:lumMod val="85000"/>
                </a:schemeClr>
              </a:solidFill>
            </a:endParaRPr>
          </a:p>
          <a:p>
            <a:pPr marL="742950" lvl="1" indent="-285750">
              <a:buFont typeface="Arial" pitchFamily="34" charset="0"/>
              <a:buChar char="•"/>
            </a:pPr>
            <a:r>
              <a:rPr lang="en-GB" sz="1600" i="1" dirty="0">
                <a:solidFill>
                  <a:schemeClr val="bg1">
                    <a:lumMod val="85000"/>
                  </a:schemeClr>
                </a:solidFill>
              </a:rPr>
              <a:t>Gender Review</a:t>
            </a:r>
            <a:endParaRPr lang="en-US" dirty="0">
              <a:solidFill>
                <a:schemeClr val="bg1">
                  <a:lumMod val="85000"/>
                </a:schemeClr>
              </a:solidFill>
            </a:endParaRPr>
          </a:p>
          <a:p>
            <a:pPr marL="742950" lvl="1" indent="-285750">
              <a:buFont typeface="Arial" pitchFamily="34" charset="0"/>
              <a:buChar char="•"/>
            </a:pPr>
            <a:r>
              <a:rPr lang="en-GB" sz="1600" i="1" dirty="0">
                <a:solidFill>
                  <a:schemeClr val="bg1">
                    <a:lumMod val="85000"/>
                  </a:schemeClr>
                </a:solidFill>
              </a:rPr>
              <a:t>OIG Report / Recovery</a:t>
            </a:r>
            <a:endParaRPr lang="en-US" dirty="0">
              <a:solidFill>
                <a:schemeClr val="bg1">
                  <a:lumMod val="85000"/>
                </a:schemeClr>
              </a:solidFill>
            </a:endParaRPr>
          </a:p>
          <a:p>
            <a:pPr marL="742950" lvl="1" indent="-285750">
              <a:buFont typeface="Arial" pitchFamily="34" charset="0"/>
              <a:buChar char="•"/>
            </a:pPr>
            <a:r>
              <a:rPr lang="en-US" sz="1600" i="1" dirty="0">
                <a:solidFill>
                  <a:schemeClr val="bg1">
                    <a:lumMod val="85000"/>
                  </a:schemeClr>
                </a:solidFill>
              </a:rPr>
              <a:t>NFM  Application  for 2016-2018</a:t>
            </a:r>
            <a:endParaRPr lang="en-US" dirty="0">
              <a:solidFill>
                <a:schemeClr val="bg1">
                  <a:lumMod val="85000"/>
                </a:schemeClr>
              </a:solidFill>
            </a:endParaRPr>
          </a:p>
          <a:p>
            <a:pPr marL="742950" lvl="1" indent="-285750">
              <a:buFont typeface="Arial" pitchFamily="34" charset="0"/>
              <a:buChar char="•"/>
            </a:pPr>
            <a:r>
              <a:rPr lang="en-US" sz="1600" i="1" dirty="0">
                <a:solidFill>
                  <a:schemeClr val="bg1">
                    <a:lumMod val="85000"/>
                  </a:schemeClr>
                </a:solidFill>
              </a:rPr>
              <a:t>New Term of  CCM </a:t>
            </a:r>
            <a:endParaRPr lang="en-US" dirty="0">
              <a:solidFill>
                <a:schemeClr val="bg1">
                  <a:lumMod val="85000"/>
                </a:schemeClr>
              </a:solidFill>
            </a:endParaRPr>
          </a:p>
          <a:p>
            <a:pPr marL="742950" lvl="1" indent="-285750">
              <a:buFont typeface="Arial" pitchFamily="34" charset="0"/>
              <a:buChar char="•"/>
            </a:pPr>
            <a:r>
              <a:rPr lang="en-GB" sz="1600" i="1" dirty="0">
                <a:solidFill>
                  <a:schemeClr val="bg1">
                    <a:lumMod val="85000"/>
                  </a:schemeClr>
                </a:solidFill>
              </a:rPr>
              <a:t>GFATM SSF Phase 2 ( signing  in  2Jan 2014)</a:t>
            </a:r>
            <a:endParaRPr lang="en-US" dirty="0">
              <a:solidFill>
                <a:schemeClr val="bg1">
                  <a:lumMod val="85000"/>
                </a:schemeClr>
              </a:solidFill>
            </a:endParaRPr>
          </a:p>
          <a:p>
            <a:pPr marL="742950" lvl="1" indent="-285750">
              <a:buFont typeface="Arial" pitchFamily="34" charset="0"/>
              <a:buChar char="•"/>
            </a:pPr>
            <a:r>
              <a:rPr lang="en-GB" sz="1600" i="1" dirty="0">
                <a:solidFill>
                  <a:schemeClr val="bg1">
                    <a:lumMod val="85000"/>
                  </a:schemeClr>
                </a:solidFill>
              </a:rPr>
              <a:t>Incentives Scheme and Proposed Incentives ( December 2013 )</a:t>
            </a:r>
            <a:endParaRPr lang="en-US" dirty="0">
              <a:solidFill>
                <a:schemeClr val="bg1">
                  <a:lumMod val="85000"/>
                </a:schemeClr>
              </a:solidFill>
            </a:endParaRPr>
          </a:p>
          <a:p>
            <a:r>
              <a:rPr lang="en-GB" i="1" dirty="0"/>
              <a:t>NAA</a:t>
            </a:r>
            <a:endParaRPr lang="en-US" sz="2000" dirty="0"/>
          </a:p>
          <a:p>
            <a:pPr marL="742950" lvl="1" indent="-285750">
              <a:buFont typeface="Arial" pitchFamily="34" charset="0"/>
              <a:buChar char="•"/>
            </a:pPr>
            <a:r>
              <a:rPr lang="en-GB" sz="1600" i="1" dirty="0">
                <a:solidFill>
                  <a:schemeClr val="bg1">
                    <a:lumMod val="85000"/>
                  </a:schemeClr>
                </a:solidFill>
              </a:rPr>
              <a:t>Investment framework for effective response to HIV and AIDS</a:t>
            </a:r>
            <a:endParaRPr lang="en-US" dirty="0">
              <a:solidFill>
                <a:schemeClr val="bg1">
                  <a:lumMod val="85000"/>
                </a:schemeClr>
              </a:solidFill>
            </a:endParaRPr>
          </a:p>
          <a:p>
            <a:pPr marL="742950" lvl="1" indent="-285750">
              <a:buFont typeface="Arial" pitchFamily="34" charset="0"/>
              <a:buChar char="•"/>
            </a:pPr>
            <a:r>
              <a:rPr lang="en-GB" sz="1600" i="1" dirty="0">
                <a:solidFill>
                  <a:schemeClr val="bg1">
                    <a:lumMod val="85000"/>
                  </a:schemeClr>
                </a:solidFill>
              </a:rPr>
              <a:t>New Structure of the National AIDS Authority ( 27September and 18 November 2013)</a:t>
            </a:r>
            <a:endParaRPr lang="en-US" dirty="0">
              <a:solidFill>
                <a:schemeClr val="bg1">
                  <a:lumMod val="85000"/>
                </a:schemeClr>
              </a:solidFill>
            </a:endParaRPr>
          </a:p>
          <a:p>
            <a:pPr marL="742950" lvl="1" indent="-285750">
              <a:buFont typeface="Arial" pitchFamily="34" charset="0"/>
              <a:buChar char="•"/>
            </a:pPr>
            <a:r>
              <a:rPr lang="en-GB" sz="1600" i="1" dirty="0">
                <a:solidFill>
                  <a:schemeClr val="bg1">
                    <a:lumMod val="85000"/>
                  </a:schemeClr>
                </a:solidFill>
              </a:rPr>
              <a:t>Policy Board Meeting ( 28 November 2013)</a:t>
            </a:r>
            <a:endParaRPr lang="en-US" dirty="0">
              <a:solidFill>
                <a:schemeClr val="bg1">
                  <a:lumMod val="85000"/>
                </a:schemeClr>
              </a:solidFill>
            </a:endParaRPr>
          </a:p>
          <a:p>
            <a:pPr marL="742950" lvl="1" indent="-285750">
              <a:buFont typeface="Arial" pitchFamily="34" charset="0"/>
              <a:buChar char="•"/>
            </a:pPr>
            <a:r>
              <a:rPr lang="en-GB" sz="1600" i="1" dirty="0">
                <a:solidFill>
                  <a:schemeClr val="bg1">
                    <a:lumMod val="85000"/>
                  </a:schemeClr>
                </a:solidFill>
              </a:rPr>
              <a:t>7 Points policy directives ( 17 December 2013)  </a:t>
            </a:r>
            <a:endParaRPr lang="en-GB" sz="1600" i="1" dirty="0" smtClean="0">
              <a:solidFill>
                <a:schemeClr val="bg1">
                  <a:lumMod val="85000"/>
                </a:schemeClr>
              </a:solidFill>
            </a:endParaRPr>
          </a:p>
          <a:p>
            <a:r>
              <a:rPr lang="en-GB" i="1" dirty="0" smtClean="0"/>
              <a:t>NCHADS</a:t>
            </a:r>
            <a:endParaRPr lang="en-US" sz="2000" dirty="0"/>
          </a:p>
          <a:p>
            <a:endParaRPr lang="en-US" dirty="0"/>
          </a:p>
        </p:txBody>
      </p:sp>
      <p:sp>
        <p:nvSpPr>
          <p:cNvPr id="6" name="TextBox 5"/>
          <p:cNvSpPr txBox="1"/>
          <p:nvPr/>
        </p:nvSpPr>
        <p:spPr>
          <a:xfrm>
            <a:off x="1066800" y="1447800"/>
            <a:ext cx="1524000" cy="1477328"/>
          </a:xfrm>
          <a:prstGeom prst="rect">
            <a:avLst/>
          </a:prstGeom>
          <a:solidFill>
            <a:schemeClr val="accent5">
              <a:lumMod val="40000"/>
              <a:lumOff val="60000"/>
            </a:schemeClr>
          </a:solidFill>
        </p:spPr>
        <p:txBody>
          <a:bodyPr wrap="square" rtlCol="0">
            <a:spAutoFit/>
          </a:bodyPr>
          <a:lstStyle/>
          <a:p>
            <a:r>
              <a:rPr lang="en-US" dirty="0" smtClean="0"/>
              <a:t>Continuum of Prevention , Care treatment and support </a:t>
            </a:r>
            <a:endParaRPr lang="en-US" dirty="0"/>
          </a:p>
        </p:txBody>
      </p:sp>
      <p:sp>
        <p:nvSpPr>
          <p:cNvPr id="7" name="TextBox 6"/>
          <p:cNvSpPr txBox="1"/>
          <p:nvPr/>
        </p:nvSpPr>
        <p:spPr>
          <a:xfrm>
            <a:off x="5486400" y="1487269"/>
            <a:ext cx="1524000" cy="646331"/>
          </a:xfrm>
          <a:prstGeom prst="rect">
            <a:avLst/>
          </a:prstGeom>
          <a:solidFill>
            <a:schemeClr val="accent5">
              <a:lumMod val="40000"/>
              <a:lumOff val="60000"/>
            </a:schemeClr>
          </a:solidFill>
        </p:spPr>
        <p:txBody>
          <a:bodyPr wrap="square" rtlCol="0">
            <a:spAutoFit/>
          </a:bodyPr>
          <a:lstStyle/>
          <a:p>
            <a:r>
              <a:rPr lang="en-US" dirty="0" smtClean="0"/>
              <a:t>Impact Mitigation</a:t>
            </a:r>
            <a:endParaRPr lang="en-US" dirty="0"/>
          </a:p>
        </p:txBody>
      </p:sp>
      <p:sp>
        <p:nvSpPr>
          <p:cNvPr id="8" name="TextBox 7"/>
          <p:cNvSpPr txBox="1"/>
          <p:nvPr/>
        </p:nvSpPr>
        <p:spPr>
          <a:xfrm>
            <a:off x="1066800" y="4182070"/>
            <a:ext cx="1524000" cy="923330"/>
          </a:xfrm>
          <a:prstGeom prst="rect">
            <a:avLst/>
          </a:prstGeom>
          <a:solidFill>
            <a:schemeClr val="accent5">
              <a:lumMod val="40000"/>
              <a:lumOff val="60000"/>
            </a:schemeClr>
          </a:solidFill>
        </p:spPr>
        <p:txBody>
          <a:bodyPr wrap="square" rtlCol="0">
            <a:spAutoFit/>
          </a:bodyPr>
          <a:lstStyle/>
          <a:p>
            <a:r>
              <a:rPr lang="en-US" dirty="0" smtClean="0"/>
              <a:t>Enabling Environment and HR</a:t>
            </a:r>
            <a:endParaRPr lang="en-US" dirty="0"/>
          </a:p>
        </p:txBody>
      </p:sp>
      <p:sp>
        <p:nvSpPr>
          <p:cNvPr id="9" name="TextBox 8"/>
          <p:cNvSpPr txBox="1"/>
          <p:nvPr/>
        </p:nvSpPr>
        <p:spPr>
          <a:xfrm>
            <a:off x="5638800" y="4057471"/>
            <a:ext cx="1524000" cy="1200329"/>
          </a:xfrm>
          <a:prstGeom prst="rect">
            <a:avLst/>
          </a:prstGeom>
          <a:solidFill>
            <a:schemeClr val="accent5">
              <a:lumMod val="40000"/>
              <a:lumOff val="60000"/>
            </a:schemeClr>
          </a:solidFill>
        </p:spPr>
        <p:txBody>
          <a:bodyPr wrap="square" rtlCol="0">
            <a:spAutoFit/>
          </a:bodyPr>
          <a:lstStyle/>
          <a:p>
            <a:r>
              <a:rPr lang="en-US" dirty="0" smtClean="0"/>
              <a:t>Leadership and Development synergies </a:t>
            </a:r>
            <a:endParaRPr lang="en-US" dirty="0"/>
          </a:p>
        </p:txBody>
      </p:sp>
      <p:pic>
        <p:nvPicPr>
          <p:cNvPr id="10" name="Picture 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322731"/>
            <a:ext cx="1257168" cy="122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082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886200" y="1219200"/>
            <a:ext cx="5257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buClr>
                <a:schemeClr val="hlink"/>
              </a:buClr>
              <a:buFontTx/>
              <a:buChar char="•"/>
            </a:pPr>
            <a:r>
              <a:rPr lang="en-US" sz="2400">
                <a:solidFill>
                  <a:srgbClr val="009999"/>
                </a:solidFill>
                <a:latin typeface="Times New Roman" pitchFamily="18" charset="0"/>
              </a:rPr>
              <a:t>Formulating </a:t>
            </a:r>
            <a:r>
              <a:rPr lang="en-US" sz="2400" b="1" u="sng">
                <a:solidFill>
                  <a:srgbClr val="009999"/>
                </a:solidFill>
                <a:latin typeface="Times New Roman" pitchFamily="18" charset="0"/>
              </a:rPr>
              <a:t>SMART results</a:t>
            </a:r>
          </a:p>
          <a:p>
            <a:pPr marL="342900" indent="-342900">
              <a:buClr>
                <a:schemeClr val="hlink"/>
              </a:buClr>
              <a:buFontTx/>
              <a:buChar char="•"/>
            </a:pPr>
            <a:r>
              <a:rPr lang="en-US" sz="2400">
                <a:solidFill>
                  <a:srgbClr val="009999"/>
                </a:solidFill>
                <a:latin typeface="Times New Roman" pitchFamily="18" charset="0"/>
              </a:rPr>
              <a:t>Setting targets</a:t>
            </a:r>
          </a:p>
          <a:p>
            <a:pPr marL="342900" indent="-342900">
              <a:buClr>
                <a:schemeClr val="hlink"/>
              </a:buClr>
              <a:buFontTx/>
              <a:buChar char="•"/>
            </a:pPr>
            <a:r>
              <a:rPr lang="en-US" sz="2400">
                <a:solidFill>
                  <a:srgbClr val="009999"/>
                </a:solidFill>
                <a:latin typeface="Times New Roman" pitchFamily="18" charset="0"/>
              </a:rPr>
              <a:t>Selecting indicators</a:t>
            </a:r>
          </a:p>
        </p:txBody>
      </p:sp>
      <p:sp>
        <p:nvSpPr>
          <p:cNvPr id="22531" name="Text Box 3"/>
          <p:cNvSpPr txBox="1">
            <a:spLocks noChangeArrowheads="1"/>
          </p:cNvSpPr>
          <p:nvPr/>
        </p:nvSpPr>
        <p:spPr bwMode="auto">
          <a:xfrm>
            <a:off x="457200" y="3124200"/>
            <a:ext cx="1981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37160" bIns="137160"/>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lnSpc>
                <a:spcPct val="50000"/>
              </a:lnSpc>
              <a:spcBef>
                <a:spcPct val="50000"/>
              </a:spcBef>
            </a:pPr>
            <a:r>
              <a:rPr lang="en-US" sz="2400" b="1">
                <a:solidFill>
                  <a:srgbClr val="000066"/>
                </a:solidFill>
                <a:latin typeface="Times New Roman" pitchFamily="18" charset="0"/>
              </a:rPr>
              <a:t> Performance</a:t>
            </a:r>
          </a:p>
          <a:p>
            <a:pPr eaLnBrk="0" hangingPunct="0">
              <a:lnSpc>
                <a:spcPct val="50000"/>
              </a:lnSpc>
              <a:spcBef>
                <a:spcPct val="50000"/>
              </a:spcBef>
            </a:pPr>
            <a:r>
              <a:rPr lang="en-US" sz="2400" b="1">
                <a:solidFill>
                  <a:srgbClr val="000066"/>
                </a:solidFill>
                <a:latin typeface="Times New Roman" pitchFamily="18" charset="0"/>
              </a:rPr>
              <a:t>Measurement</a:t>
            </a:r>
          </a:p>
        </p:txBody>
      </p:sp>
      <p:sp>
        <p:nvSpPr>
          <p:cNvPr id="22532" name="Text Box 4"/>
          <p:cNvSpPr txBox="1">
            <a:spLocks noChangeArrowheads="1"/>
          </p:cNvSpPr>
          <p:nvPr/>
        </p:nvSpPr>
        <p:spPr bwMode="auto">
          <a:xfrm>
            <a:off x="685800" y="1295400"/>
            <a:ext cx="1371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37160" bIns="137160"/>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lnSpc>
                <a:spcPct val="50000"/>
              </a:lnSpc>
              <a:spcBef>
                <a:spcPct val="50000"/>
              </a:spcBef>
            </a:pPr>
            <a:r>
              <a:rPr lang="en-US" sz="2400" b="1">
                <a:solidFill>
                  <a:srgbClr val="008080"/>
                </a:solidFill>
                <a:latin typeface="Times New Roman" pitchFamily="18" charset="0"/>
              </a:rPr>
              <a:t>Strategic</a:t>
            </a:r>
          </a:p>
          <a:p>
            <a:pPr eaLnBrk="0" hangingPunct="0">
              <a:lnSpc>
                <a:spcPct val="50000"/>
              </a:lnSpc>
              <a:spcBef>
                <a:spcPct val="50000"/>
              </a:spcBef>
            </a:pPr>
            <a:r>
              <a:rPr lang="en-US" sz="2400" b="1">
                <a:solidFill>
                  <a:srgbClr val="008080"/>
                </a:solidFill>
                <a:latin typeface="Times New Roman" pitchFamily="18" charset="0"/>
              </a:rPr>
              <a:t>Planning</a:t>
            </a:r>
            <a:endParaRPr lang="en-US" sz="3600" b="1">
              <a:solidFill>
                <a:srgbClr val="008080"/>
              </a:solidFill>
              <a:latin typeface="Times New Roman" pitchFamily="18" charset="0"/>
            </a:endParaRPr>
          </a:p>
        </p:txBody>
      </p:sp>
      <p:sp>
        <p:nvSpPr>
          <p:cNvPr id="22533" name="Line 5"/>
          <p:cNvSpPr>
            <a:spLocks noChangeShapeType="1"/>
          </p:cNvSpPr>
          <p:nvPr/>
        </p:nvSpPr>
        <p:spPr bwMode="auto">
          <a:xfrm>
            <a:off x="2971800" y="1219200"/>
            <a:ext cx="1588" cy="1676400"/>
          </a:xfrm>
          <a:prstGeom prst="line">
            <a:avLst/>
          </a:prstGeom>
          <a:noFill/>
          <a:ln w="57150">
            <a:solidFill>
              <a:srgbClr val="00808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34" name="Line 6"/>
          <p:cNvSpPr>
            <a:spLocks noChangeShapeType="1"/>
          </p:cNvSpPr>
          <p:nvPr/>
        </p:nvSpPr>
        <p:spPr bwMode="auto">
          <a:xfrm>
            <a:off x="3276600" y="1905000"/>
            <a:ext cx="1588" cy="2514600"/>
          </a:xfrm>
          <a:prstGeom prst="line">
            <a:avLst/>
          </a:prstGeom>
          <a:noFill/>
          <a:ln w="57150">
            <a:solidFill>
              <a:srgbClr val="003366"/>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35" name="Text Box 7"/>
          <p:cNvSpPr txBox="1">
            <a:spLocks noChangeArrowheads="1"/>
          </p:cNvSpPr>
          <p:nvPr/>
        </p:nvSpPr>
        <p:spPr bwMode="auto">
          <a:xfrm>
            <a:off x="609600" y="4572000"/>
            <a:ext cx="1905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lnSpc>
                <a:spcPct val="55000"/>
              </a:lnSpc>
              <a:spcBef>
                <a:spcPct val="50000"/>
              </a:spcBef>
            </a:pPr>
            <a:r>
              <a:rPr lang="en-US" sz="2400" b="1">
                <a:solidFill>
                  <a:srgbClr val="990099"/>
                </a:solidFill>
                <a:latin typeface="Times New Roman" pitchFamily="18" charset="0"/>
              </a:rPr>
              <a:t>Performance</a:t>
            </a:r>
          </a:p>
          <a:p>
            <a:pPr eaLnBrk="0" hangingPunct="0">
              <a:lnSpc>
                <a:spcPct val="55000"/>
              </a:lnSpc>
              <a:spcBef>
                <a:spcPct val="50000"/>
              </a:spcBef>
            </a:pPr>
            <a:r>
              <a:rPr lang="en-US" sz="2400" b="1">
                <a:solidFill>
                  <a:srgbClr val="990099"/>
                </a:solidFill>
                <a:latin typeface="Times New Roman" pitchFamily="18" charset="0"/>
              </a:rPr>
              <a:t>Management</a:t>
            </a:r>
          </a:p>
        </p:txBody>
      </p:sp>
      <p:sp>
        <p:nvSpPr>
          <p:cNvPr id="22536" name="Line 8"/>
          <p:cNvSpPr>
            <a:spLocks noChangeShapeType="1"/>
          </p:cNvSpPr>
          <p:nvPr/>
        </p:nvSpPr>
        <p:spPr bwMode="auto">
          <a:xfrm>
            <a:off x="3581400" y="2209800"/>
            <a:ext cx="1588" cy="3505200"/>
          </a:xfrm>
          <a:prstGeom prst="line">
            <a:avLst/>
          </a:prstGeom>
          <a:noFill/>
          <a:ln w="57150">
            <a:solidFill>
              <a:srgbClr val="990099"/>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37" name="Rectangle 9"/>
          <p:cNvSpPr>
            <a:spLocks noChangeArrowheads="1"/>
          </p:cNvSpPr>
          <p:nvPr/>
        </p:nvSpPr>
        <p:spPr bwMode="auto">
          <a:xfrm>
            <a:off x="1371600" y="6553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pPr>
            <a:endParaRPr lang="en-GB" sz="2000">
              <a:solidFill>
                <a:schemeClr val="bg1"/>
              </a:solidFill>
              <a:latin typeface="Cambria" pitchFamily="18" charset="0"/>
            </a:endParaRPr>
          </a:p>
        </p:txBody>
      </p:sp>
      <p:sp>
        <p:nvSpPr>
          <p:cNvPr id="22538" name="Rectangle 10"/>
          <p:cNvSpPr>
            <a:spLocks noChangeArrowheads="1"/>
          </p:cNvSpPr>
          <p:nvPr/>
        </p:nvSpPr>
        <p:spPr bwMode="auto">
          <a:xfrm>
            <a:off x="381000" y="1524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000" b="1">
                <a:solidFill>
                  <a:srgbClr val="0099FF"/>
                </a:solidFill>
                <a:latin typeface="Cambria" pitchFamily="18" charset="0"/>
              </a:rPr>
              <a:t>		Key Phases of RBM</a:t>
            </a:r>
          </a:p>
        </p:txBody>
      </p:sp>
      <p:sp>
        <p:nvSpPr>
          <p:cNvPr id="22539" name="Rectangle 11"/>
          <p:cNvSpPr>
            <a:spLocks noChangeArrowheads="1"/>
          </p:cNvSpPr>
          <p:nvPr/>
        </p:nvSpPr>
        <p:spPr bwMode="auto">
          <a:xfrm>
            <a:off x="3886200" y="4343400"/>
            <a:ext cx="525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buClr>
                <a:srgbClr val="D60093"/>
              </a:buClr>
              <a:buFontTx/>
              <a:buChar char="•"/>
            </a:pPr>
            <a:r>
              <a:rPr lang="en-US" sz="2400" b="1" u="sng">
                <a:solidFill>
                  <a:srgbClr val="990099"/>
                </a:solidFill>
                <a:latin typeface="Times New Roman" pitchFamily="18" charset="0"/>
              </a:rPr>
              <a:t>Evaluation</a:t>
            </a:r>
            <a:r>
              <a:rPr lang="en-US" sz="2400">
                <a:solidFill>
                  <a:srgbClr val="990099"/>
                </a:solidFill>
                <a:latin typeface="Times New Roman" pitchFamily="18" charset="0"/>
              </a:rPr>
              <a:t> and Lessons </a:t>
            </a:r>
            <a:endParaRPr lang="en-US" sz="2400">
              <a:solidFill>
                <a:srgbClr val="009999"/>
              </a:solidFill>
              <a:latin typeface="Times New Roman" pitchFamily="18" charset="0"/>
            </a:endParaRPr>
          </a:p>
          <a:p>
            <a:pPr marL="342900" indent="-342900" eaLnBrk="0" hangingPunct="0">
              <a:buClr>
                <a:srgbClr val="D60093"/>
              </a:buClr>
              <a:buFontTx/>
              <a:buChar char="•"/>
            </a:pPr>
            <a:r>
              <a:rPr lang="en-US" sz="2400">
                <a:solidFill>
                  <a:srgbClr val="990099"/>
                </a:solidFill>
                <a:latin typeface="Times New Roman" pitchFamily="18" charset="0"/>
              </a:rPr>
              <a:t>Using performance information for            managing</a:t>
            </a:r>
            <a:endParaRPr lang="en-GB" sz="2400">
              <a:latin typeface="Times New Roman" pitchFamily="18" charset="0"/>
            </a:endParaRPr>
          </a:p>
        </p:txBody>
      </p:sp>
      <p:sp>
        <p:nvSpPr>
          <p:cNvPr id="22540" name="Rectangle 12"/>
          <p:cNvSpPr>
            <a:spLocks noChangeArrowheads="1"/>
          </p:cNvSpPr>
          <p:nvPr/>
        </p:nvSpPr>
        <p:spPr bwMode="auto">
          <a:xfrm>
            <a:off x="3886200" y="2971800"/>
            <a:ext cx="5257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buFontTx/>
              <a:buChar char="•"/>
            </a:pPr>
            <a:r>
              <a:rPr lang="en-US" sz="2400" b="1" u="sng">
                <a:solidFill>
                  <a:srgbClr val="000066"/>
                </a:solidFill>
                <a:latin typeface="Times New Roman" pitchFamily="18" charset="0"/>
              </a:rPr>
              <a:t>Monitoring performance</a:t>
            </a:r>
            <a:r>
              <a:rPr lang="en-US" sz="2400">
                <a:solidFill>
                  <a:srgbClr val="000066"/>
                </a:solidFill>
                <a:latin typeface="Times New Roman" pitchFamily="18" charset="0"/>
              </a:rPr>
              <a:t> data </a:t>
            </a:r>
          </a:p>
          <a:p>
            <a:pPr marL="342900" indent="-342900" eaLnBrk="0" hangingPunct="0">
              <a:buFontTx/>
              <a:buChar char="•"/>
            </a:pPr>
            <a:r>
              <a:rPr lang="en-US" sz="2400">
                <a:solidFill>
                  <a:srgbClr val="000066"/>
                </a:solidFill>
                <a:latin typeface="Times New Roman" pitchFamily="18" charset="0"/>
              </a:rPr>
              <a:t>Reviewing &amp; reporting performance</a:t>
            </a:r>
            <a:endParaRPr lang="en-US" sz="2400">
              <a:solidFill>
                <a:srgbClr val="009999"/>
              </a:solidFill>
              <a:latin typeface="Times New Roman" pitchFamily="18" charset="0"/>
            </a:endParaRPr>
          </a:p>
        </p:txBody>
      </p:sp>
      <p:sp>
        <p:nvSpPr>
          <p:cNvPr id="22541" name="Text Box 13"/>
          <p:cNvSpPr txBox="1">
            <a:spLocks noChangeArrowheads="1"/>
          </p:cNvSpPr>
          <p:nvPr/>
        </p:nvSpPr>
        <p:spPr bwMode="auto">
          <a:xfrm>
            <a:off x="228600" y="6477000"/>
            <a:ext cx="160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spcBef>
                <a:spcPct val="50000"/>
              </a:spcBef>
            </a:pPr>
            <a:r>
              <a:rPr lang="en-US" sz="1000" b="1">
                <a:solidFill>
                  <a:srgbClr val="00AEEF"/>
                </a:solidFill>
                <a:latin typeface="Times" pitchFamily="-109" charset="0"/>
              </a:rPr>
              <a:t>UNICEF</a:t>
            </a:r>
            <a:endParaRPr lang="en-US" sz="1000">
              <a:latin typeface="Times" pitchFamily="-109" charset="0"/>
            </a:endParaRPr>
          </a:p>
        </p:txBody>
      </p:sp>
    </p:spTree>
    <p:extLst>
      <p:ext uri="{BB962C8B-B14F-4D97-AF65-F5344CB8AC3E}">
        <p14:creationId xmlns:p14="http://schemas.microsoft.com/office/powerpoint/2010/main" val="2778122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Text Box 2"/>
          <p:cNvSpPr txBox="1">
            <a:spLocks noChangeArrowheads="1"/>
          </p:cNvSpPr>
          <p:nvPr/>
        </p:nvSpPr>
        <p:spPr bwMode="auto">
          <a:xfrm>
            <a:off x="3429000" y="3581400"/>
            <a:ext cx="5105400" cy="92551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r>
              <a:rPr lang="en-GB"/>
              <a:t>The likely or achieved short-term and</a:t>
            </a:r>
          </a:p>
          <a:p>
            <a:pPr eaLnBrk="0" hangingPunct="0"/>
            <a:r>
              <a:rPr lang="en-GB"/>
              <a:t>medium-term effects of an intervention’s</a:t>
            </a:r>
            <a:endParaRPr lang="fr-FR"/>
          </a:p>
          <a:p>
            <a:pPr eaLnBrk="0" hangingPunct="0"/>
            <a:r>
              <a:rPr lang="fr-FR"/>
              <a:t>outputs. </a:t>
            </a:r>
            <a:endParaRPr lang="en-GB"/>
          </a:p>
        </p:txBody>
      </p:sp>
      <p:sp>
        <p:nvSpPr>
          <p:cNvPr id="1277955" name="Text Box 3"/>
          <p:cNvSpPr txBox="1">
            <a:spLocks noChangeArrowheads="1"/>
          </p:cNvSpPr>
          <p:nvPr/>
        </p:nvSpPr>
        <p:spPr bwMode="auto">
          <a:xfrm>
            <a:off x="3492500" y="1752600"/>
            <a:ext cx="5040313" cy="120015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r>
              <a:rPr lang="en-GB"/>
              <a:t>Positive and negative, primary and secondary</a:t>
            </a:r>
          </a:p>
          <a:p>
            <a:pPr eaLnBrk="0" hangingPunct="0"/>
            <a:r>
              <a:rPr lang="en-GB"/>
              <a:t>long-term effects produced by a</a:t>
            </a:r>
          </a:p>
          <a:p>
            <a:pPr eaLnBrk="0" hangingPunct="0"/>
            <a:r>
              <a:rPr lang="en-GB"/>
              <a:t>development intervention, directly or indirectly,</a:t>
            </a:r>
            <a:endParaRPr lang="fr-FR"/>
          </a:p>
          <a:p>
            <a:pPr eaLnBrk="0" hangingPunct="0"/>
            <a:r>
              <a:rPr lang="fr-FR"/>
              <a:t>intended or unintended.</a:t>
            </a:r>
            <a:endParaRPr lang="en-GB"/>
          </a:p>
        </p:txBody>
      </p:sp>
      <p:sp>
        <p:nvSpPr>
          <p:cNvPr id="24580" name="Rectangle 4"/>
          <p:cNvSpPr>
            <a:spLocks noChangeArrowheads="1"/>
          </p:cNvSpPr>
          <p:nvPr/>
        </p:nvSpPr>
        <p:spPr bwMode="auto">
          <a:xfrm>
            <a:off x="152400" y="1905000"/>
            <a:ext cx="2286000" cy="106680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Impact</a:t>
            </a:r>
          </a:p>
        </p:txBody>
      </p:sp>
      <p:sp>
        <p:nvSpPr>
          <p:cNvPr id="24581" name="Rectangle 5"/>
          <p:cNvSpPr>
            <a:spLocks noChangeArrowheads="1"/>
          </p:cNvSpPr>
          <p:nvPr/>
        </p:nvSpPr>
        <p:spPr bwMode="auto">
          <a:xfrm>
            <a:off x="228600" y="3429000"/>
            <a:ext cx="2209800" cy="121920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Outcome</a:t>
            </a:r>
          </a:p>
        </p:txBody>
      </p:sp>
      <p:sp>
        <p:nvSpPr>
          <p:cNvPr id="24582" name="Rectangle 6"/>
          <p:cNvSpPr>
            <a:spLocks noChangeArrowheads="1"/>
          </p:cNvSpPr>
          <p:nvPr/>
        </p:nvSpPr>
        <p:spPr bwMode="auto">
          <a:xfrm>
            <a:off x="228600" y="5181600"/>
            <a:ext cx="2209800" cy="83820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Output</a:t>
            </a:r>
          </a:p>
        </p:txBody>
      </p:sp>
      <p:sp>
        <p:nvSpPr>
          <p:cNvPr id="24583" name="AutoShape 7"/>
          <p:cNvSpPr>
            <a:spLocks noChangeArrowheads="1"/>
          </p:cNvSpPr>
          <p:nvPr/>
        </p:nvSpPr>
        <p:spPr bwMode="auto">
          <a:xfrm>
            <a:off x="1066800" y="47244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24584" name="AutoShape 8"/>
          <p:cNvSpPr>
            <a:spLocks noChangeArrowheads="1"/>
          </p:cNvSpPr>
          <p:nvPr/>
        </p:nvSpPr>
        <p:spPr bwMode="auto">
          <a:xfrm>
            <a:off x="1066800" y="29718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77961" name="AutoShape 9"/>
          <p:cNvSpPr>
            <a:spLocks noChangeArrowheads="1"/>
          </p:cNvSpPr>
          <p:nvPr/>
        </p:nvSpPr>
        <p:spPr bwMode="auto">
          <a:xfrm>
            <a:off x="2438400" y="2057400"/>
            <a:ext cx="990600" cy="457200"/>
          </a:xfrm>
          <a:prstGeom prst="leftRightArrow">
            <a:avLst>
              <a:gd name="adj1" fmla="val 50000"/>
              <a:gd name="adj2" fmla="val 43333"/>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77962" name="AutoShape 10"/>
          <p:cNvSpPr>
            <a:spLocks noChangeArrowheads="1"/>
          </p:cNvSpPr>
          <p:nvPr/>
        </p:nvSpPr>
        <p:spPr bwMode="auto">
          <a:xfrm>
            <a:off x="2438400" y="5486400"/>
            <a:ext cx="990600" cy="457200"/>
          </a:xfrm>
          <a:prstGeom prst="leftRightArrow">
            <a:avLst>
              <a:gd name="adj1" fmla="val 50000"/>
              <a:gd name="adj2" fmla="val 43333"/>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77963" name="AutoShape 11"/>
          <p:cNvSpPr>
            <a:spLocks noChangeArrowheads="1"/>
          </p:cNvSpPr>
          <p:nvPr/>
        </p:nvSpPr>
        <p:spPr bwMode="auto">
          <a:xfrm>
            <a:off x="2438400" y="3733800"/>
            <a:ext cx="990600" cy="457200"/>
          </a:xfrm>
          <a:prstGeom prst="leftRightArrow">
            <a:avLst>
              <a:gd name="adj1" fmla="val 50000"/>
              <a:gd name="adj2" fmla="val 43333"/>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24588" name="Rectangle 12"/>
          <p:cNvSpPr>
            <a:spLocks noGrp="1" noChangeArrowheads="1"/>
          </p:cNvSpPr>
          <p:nvPr>
            <p:ph type="title"/>
          </p:nvPr>
        </p:nvSpPr>
        <p:spPr>
          <a:xfrm>
            <a:off x="838200" y="609600"/>
            <a:ext cx="7772400" cy="762000"/>
          </a:xfrm>
        </p:spPr>
        <p:txBody>
          <a:bodyPr/>
          <a:lstStyle/>
          <a:p>
            <a:r>
              <a:rPr lang="en-GB" smtClean="0"/>
              <a:t>Definitions</a:t>
            </a:r>
            <a:endParaRPr lang="en-US" smtClean="0"/>
          </a:p>
        </p:txBody>
      </p:sp>
      <p:sp>
        <p:nvSpPr>
          <p:cNvPr id="1277965" name="Text Box 13"/>
          <p:cNvSpPr txBox="1">
            <a:spLocks noChangeArrowheads="1"/>
          </p:cNvSpPr>
          <p:nvPr/>
        </p:nvSpPr>
        <p:spPr bwMode="auto">
          <a:xfrm>
            <a:off x="3429000" y="5181600"/>
            <a:ext cx="5103813" cy="928688"/>
          </a:xfrm>
          <a:prstGeom prst="rect">
            <a:avLst/>
          </a:prstGeom>
          <a:solidFill>
            <a:schemeClr val="bg1"/>
          </a:solidFill>
          <a:ln w="12700">
            <a:solidFill>
              <a:schemeClr val="tx1"/>
            </a:solidFill>
            <a:miter lim="800000"/>
            <a:headEnd/>
            <a:tailEnd/>
          </a:ln>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eaLnBrk="0" hangingPunct="0"/>
            <a:r>
              <a:rPr lang="en-GB"/>
              <a:t>The </a:t>
            </a:r>
            <a:r>
              <a:rPr lang="en-GB" u="sng"/>
              <a:t>products</a:t>
            </a:r>
            <a:r>
              <a:rPr lang="en-GB"/>
              <a:t> and </a:t>
            </a:r>
            <a:r>
              <a:rPr lang="en-GB" u="sng"/>
              <a:t>services</a:t>
            </a:r>
            <a:r>
              <a:rPr lang="en-GB"/>
              <a:t> which result from the completion of activities within a development intervention. </a:t>
            </a:r>
          </a:p>
        </p:txBody>
      </p:sp>
      <p:sp>
        <p:nvSpPr>
          <p:cNvPr id="1277966" name="AutoShape 14"/>
          <p:cNvSpPr>
            <a:spLocks noChangeArrowheads="1"/>
          </p:cNvSpPr>
          <p:nvPr/>
        </p:nvSpPr>
        <p:spPr bwMode="auto">
          <a:xfrm>
            <a:off x="5795963" y="4581525"/>
            <a:ext cx="381000" cy="576263"/>
          </a:xfrm>
          <a:prstGeom prst="upArrow">
            <a:avLst>
              <a:gd name="adj1" fmla="val 50000"/>
              <a:gd name="adj2" fmla="val 65122"/>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77967" name="AutoShape 15"/>
          <p:cNvSpPr>
            <a:spLocks noChangeArrowheads="1"/>
          </p:cNvSpPr>
          <p:nvPr/>
        </p:nvSpPr>
        <p:spPr bwMode="auto">
          <a:xfrm>
            <a:off x="5791200" y="30480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Tree>
    <p:extLst>
      <p:ext uri="{BB962C8B-B14F-4D97-AF65-F5344CB8AC3E}">
        <p14:creationId xmlns:p14="http://schemas.microsoft.com/office/powerpoint/2010/main" val="3975349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77962"/>
                                        </p:tgtEl>
                                        <p:attrNameLst>
                                          <p:attrName>style.visibility</p:attrName>
                                        </p:attrNameLst>
                                      </p:cBhvr>
                                      <p:to>
                                        <p:strVal val="visible"/>
                                      </p:to>
                                    </p:set>
                                  </p:childTnLst>
                                </p:cTn>
                              </p:par>
                            </p:childTnLst>
                          </p:cTn>
                        </p:par>
                        <p:par>
                          <p:cTn id="7" fill="hold" nodeType="afterGroup">
                            <p:stCondLst>
                              <p:cond delay="500"/>
                            </p:stCondLst>
                            <p:childTnLst>
                              <p:par>
                                <p:cTn id="8" presetID="5" presetClass="entr" presetSubtype="10" fill="hold" grpId="0" nodeType="afterEffect">
                                  <p:stCondLst>
                                    <p:cond delay="0"/>
                                  </p:stCondLst>
                                  <p:childTnLst>
                                    <p:set>
                                      <p:cBhvr>
                                        <p:cTn id="9" dur="1" fill="hold">
                                          <p:stCondLst>
                                            <p:cond delay="0"/>
                                          </p:stCondLst>
                                        </p:cTn>
                                        <p:tgtEl>
                                          <p:spTgt spid="1277965"/>
                                        </p:tgtEl>
                                        <p:attrNameLst>
                                          <p:attrName>style.visibility</p:attrName>
                                        </p:attrNameLst>
                                      </p:cBhvr>
                                      <p:to>
                                        <p:strVal val="visible"/>
                                      </p:to>
                                    </p:set>
                                    <p:animEffect transition="in" filter="checkerboard(across)">
                                      <p:cBhvr>
                                        <p:cTn id="10" dur="500"/>
                                        <p:tgtEl>
                                          <p:spTgt spid="1277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277966"/>
                                        </p:tgtEl>
                                        <p:attrNameLst>
                                          <p:attrName>style.visibility</p:attrName>
                                        </p:attrNameLst>
                                      </p:cBhvr>
                                      <p:to>
                                        <p:strVal val="visible"/>
                                      </p:to>
                                    </p:set>
                                    <p:animEffect transition="in" filter="strips(downLeft)">
                                      <p:cBhvr>
                                        <p:cTn id="15" dur="500"/>
                                        <p:tgtEl>
                                          <p:spTgt spid="1277966"/>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277963"/>
                                        </p:tgtEl>
                                        <p:attrNameLst>
                                          <p:attrName>style.visibility</p:attrName>
                                        </p:attrNameLst>
                                      </p:cBhvr>
                                      <p:to>
                                        <p:strVal val="visible"/>
                                      </p:to>
                                    </p:set>
                                  </p:childTnLst>
                                </p:cTn>
                              </p:par>
                            </p:childTnLst>
                          </p:cTn>
                        </p:par>
                        <p:par>
                          <p:cTn id="19" fill="hold" nodeType="afterGroup">
                            <p:stCondLst>
                              <p:cond delay="1000"/>
                            </p:stCondLst>
                            <p:childTnLst>
                              <p:par>
                                <p:cTn id="20" presetID="5" presetClass="entr" presetSubtype="10" fill="hold" grpId="0" nodeType="afterEffect">
                                  <p:stCondLst>
                                    <p:cond delay="0"/>
                                  </p:stCondLst>
                                  <p:childTnLst>
                                    <p:set>
                                      <p:cBhvr>
                                        <p:cTn id="21" dur="1" fill="hold">
                                          <p:stCondLst>
                                            <p:cond delay="0"/>
                                          </p:stCondLst>
                                        </p:cTn>
                                        <p:tgtEl>
                                          <p:spTgt spid="1277954"/>
                                        </p:tgtEl>
                                        <p:attrNameLst>
                                          <p:attrName>style.visibility</p:attrName>
                                        </p:attrNameLst>
                                      </p:cBhvr>
                                      <p:to>
                                        <p:strVal val="visible"/>
                                      </p:to>
                                    </p:set>
                                    <p:animEffect transition="in" filter="checkerboard(across)">
                                      <p:cBhvr>
                                        <p:cTn id="22" dur="500"/>
                                        <p:tgtEl>
                                          <p:spTgt spid="12779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77967"/>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277961"/>
                                        </p:tgtEl>
                                        <p:attrNameLst>
                                          <p:attrName>style.visibility</p:attrName>
                                        </p:attrNameLst>
                                      </p:cBhvr>
                                      <p:to>
                                        <p:strVal val="visible"/>
                                      </p:to>
                                    </p:set>
                                  </p:childTnLst>
                                </p:cTn>
                              </p:par>
                            </p:childTnLst>
                          </p:cTn>
                        </p:par>
                        <p:par>
                          <p:cTn id="30" fill="hold" nodeType="afterGroup">
                            <p:stCondLst>
                              <p:cond delay="1000"/>
                            </p:stCondLst>
                            <p:childTnLst>
                              <p:par>
                                <p:cTn id="31" presetID="5" presetClass="entr" presetSubtype="10" fill="hold" grpId="0" nodeType="afterEffect">
                                  <p:stCondLst>
                                    <p:cond delay="0"/>
                                  </p:stCondLst>
                                  <p:childTnLst>
                                    <p:set>
                                      <p:cBhvr>
                                        <p:cTn id="32" dur="1" fill="hold">
                                          <p:stCondLst>
                                            <p:cond delay="0"/>
                                          </p:stCondLst>
                                        </p:cTn>
                                        <p:tgtEl>
                                          <p:spTgt spid="1277955"/>
                                        </p:tgtEl>
                                        <p:attrNameLst>
                                          <p:attrName>style.visibility</p:attrName>
                                        </p:attrNameLst>
                                      </p:cBhvr>
                                      <p:to>
                                        <p:strVal val="visible"/>
                                      </p:to>
                                    </p:set>
                                    <p:animEffect transition="in" filter="checkerboard(across)">
                                      <p:cBhvr>
                                        <p:cTn id="33" dur="500"/>
                                        <p:tgtEl>
                                          <p:spTgt spid="1277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54" grpId="0" animBg="1" autoUpdateAnimBg="0"/>
      <p:bldP spid="1277955" grpId="0" animBg="1" autoUpdateAnimBg="0"/>
      <p:bldP spid="1277961" grpId="0" animBg="1"/>
      <p:bldP spid="1277962" grpId="0" animBg="1"/>
      <p:bldP spid="1277963" grpId="0" animBg="1"/>
      <p:bldP spid="1277965" grpId="0" animBg="1" autoUpdateAnimBg="0"/>
      <p:bldP spid="1277966" grpId="0" animBg="1"/>
      <p:bldP spid="12779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27088" y="533400"/>
            <a:ext cx="7772400" cy="762000"/>
          </a:xfrm>
        </p:spPr>
        <p:txBody>
          <a:bodyPr/>
          <a:lstStyle/>
          <a:p>
            <a:r>
              <a:rPr lang="it-IT" smtClean="0"/>
              <a:t>Types of Change</a:t>
            </a:r>
            <a:endParaRPr lang="en-GB" smtClean="0"/>
          </a:p>
        </p:txBody>
      </p:sp>
      <p:sp>
        <p:nvSpPr>
          <p:cNvPr id="26627" name="Rectangle 3"/>
          <p:cNvSpPr>
            <a:spLocks noChangeArrowheads="1"/>
          </p:cNvSpPr>
          <p:nvPr/>
        </p:nvSpPr>
        <p:spPr bwMode="auto">
          <a:xfrm>
            <a:off x="152400" y="1905000"/>
            <a:ext cx="2286000" cy="106680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Impact</a:t>
            </a:r>
          </a:p>
        </p:txBody>
      </p:sp>
      <p:sp>
        <p:nvSpPr>
          <p:cNvPr id="26628" name="Rectangle 4"/>
          <p:cNvSpPr>
            <a:spLocks noChangeArrowheads="1"/>
          </p:cNvSpPr>
          <p:nvPr/>
        </p:nvSpPr>
        <p:spPr bwMode="auto">
          <a:xfrm>
            <a:off x="228600" y="3429000"/>
            <a:ext cx="2209800" cy="121920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Outcome</a:t>
            </a:r>
          </a:p>
        </p:txBody>
      </p:sp>
      <p:sp>
        <p:nvSpPr>
          <p:cNvPr id="26629" name="Rectangle 5"/>
          <p:cNvSpPr>
            <a:spLocks noChangeArrowheads="1"/>
          </p:cNvSpPr>
          <p:nvPr/>
        </p:nvSpPr>
        <p:spPr bwMode="auto">
          <a:xfrm>
            <a:off x="228600" y="5181600"/>
            <a:ext cx="2209800" cy="838200"/>
          </a:xfrm>
          <a:prstGeom prst="rect">
            <a:avLst/>
          </a:prstGeom>
          <a:solidFill>
            <a:schemeClr val="accent1"/>
          </a:solidFill>
          <a:ln w="9525">
            <a:solidFill>
              <a:schemeClr val="tx1"/>
            </a:solidFill>
            <a:miter lim="800000"/>
            <a:headEnd/>
            <a:tailEnd/>
          </a:ln>
        </p:spPr>
        <p:txBody>
          <a:bodyPr wrap="none" anchor="ctr"/>
          <a:lstStyle/>
          <a:p>
            <a:r>
              <a:rPr lang="en-GB" sz="2400">
                <a:latin typeface="Cambria" pitchFamily="18" charset="0"/>
              </a:rPr>
              <a:t>Output</a:t>
            </a:r>
          </a:p>
        </p:txBody>
      </p:sp>
      <p:sp>
        <p:nvSpPr>
          <p:cNvPr id="26630" name="AutoShape 6"/>
          <p:cNvSpPr>
            <a:spLocks noChangeArrowheads="1"/>
          </p:cNvSpPr>
          <p:nvPr/>
        </p:nvSpPr>
        <p:spPr bwMode="auto">
          <a:xfrm>
            <a:off x="1066800" y="47244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26631" name="AutoShape 7"/>
          <p:cNvSpPr>
            <a:spLocks noChangeArrowheads="1"/>
          </p:cNvSpPr>
          <p:nvPr/>
        </p:nvSpPr>
        <p:spPr bwMode="auto">
          <a:xfrm>
            <a:off x="1066800" y="29718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80008" name="AutoShape 8"/>
          <p:cNvSpPr>
            <a:spLocks noChangeArrowheads="1"/>
          </p:cNvSpPr>
          <p:nvPr/>
        </p:nvSpPr>
        <p:spPr bwMode="auto">
          <a:xfrm>
            <a:off x="2438400" y="2057400"/>
            <a:ext cx="990600" cy="457200"/>
          </a:xfrm>
          <a:prstGeom prst="leftRightArrow">
            <a:avLst>
              <a:gd name="adj1" fmla="val 50000"/>
              <a:gd name="adj2" fmla="val 43333"/>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80009" name="AutoShape 9"/>
          <p:cNvSpPr>
            <a:spLocks noChangeArrowheads="1"/>
          </p:cNvSpPr>
          <p:nvPr/>
        </p:nvSpPr>
        <p:spPr bwMode="auto">
          <a:xfrm>
            <a:off x="2438400" y="5486400"/>
            <a:ext cx="990600" cy="457200"/>
          </a:xfrm>
          <a:prstGeom prst="leftRightArrow">
            <a:avLst>
              <a:gd name="adj1" fmla="val 50000"/>
              <a:gd name="adj2" fmla="val 43333"/>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80010" name="AutoShape 10"/>
          <p:cNvSpPr>
            <a:spLocks noChangeArrowheads="1"/>
          </p:cNvSpPr>
          <p:nvPr/>
        </p:nvSpPr>
        <p:spPr bwMode="auto">
          <a:xfrm>
            <a:off x="2438400" y="3733800"/>
            <a:ext cx="990600" cy="457200"/>
          </a:xfrm>
          <a:prstGeom prst="leftRightArrow">
            <a:avLst>
              <a:gd name="adj1" fmla="val 50000"/>
              <a:gd name="adj2" fmla="val 43333"/>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80011" name="Rectangle 11"/>
          <p:cNvSpPr>
            <a:spLocks noChangeArrowheads="1"/>
          </p:cNvSpPr>
          <p:nvPr/>
        </p:nvSpPr>
        <p:spPr bwMode="auto">
          <a:xfrm>
            <a:off x="3419475" y="1828800"/>
            <a:ext cx="5545138" cy="1066800"/>
          </a:xfrm>
          <a:prstGeom prst="rect">
            <a:avLst/>
          </a:prstGeom>
          <a:solidFill>
            <a:srgbClr val="CCCCFF"/>
          </a:solidFill>
          <a:ln w="9525">
            <a:solidFill>
              <a:schemeClr val="tx1"/>
            </a:solidFill>
            <a:miter lim="800000"/>
            <a:headEnd/>
            <a:tailEnd/>
          </a:ln>
        </p:spPr>
        <p:txBody>
          <a:bodyPr wrap="none" anchor="ctr"/>
          <a:lstStyle/>
          <a:p>
            <a:r>
              <a:rPr lang="en-GB">
                <a:latin typeface="Cambria" pitchFamily="18" charset="0"/>
              </a:rPr>
              <a:t>Changes in the lives of people</a:t>
            </a:r>
          </a:p>
        </p:txBody>
      </p:sp>
      <p:sp>
        <p:nvSpPr>
          <p:cNvPr id="1280012" name="AutoShape 12"/>
          <p:cNvSpPr>
            <a:spLocks noChangeArrowheads="1"/>
          </p:cNvSpPr>
          <p:nvPr/>
        </p:nvSpPr>
        <p:spPr bwMode="auto">
          <a:xfrm>
            <a:off x="5791200" y="4724400"/>
            <a:ext cx="381000" cy="609600"/>
          </a:xfrm>
          <a:prstGeom prst="upArrow">
            <a:avLst>
              <a:gd name="adj1" fmla="val 50000"/>
              <a:gd name="adj2" fmla="val 68889"/>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80013" name="AutoShape 13"/>
          <p:cNvSpPr>
            <a:spLocks noChangeArrowheads="1"/>
          </p:cNvSpPr>
          <p:nvPr/>
        </p:nvSpPr>
        <p:spPr bwMode="auto">
          <a:xfrm>
            <a:off x="5791200" y="2895600"/>
            <a:ext cx="381000" cy="457200"/>
          </a:xfrm>
          <a:prstGeom prst="upArrow">
            <a:avLst>
              <a:gd name="adj1" fmla="val 50000"/>
              <a:gd name="adj2" fmla="val 51667"/>
            </a:avLst>
          </a:prstGeom>
          <a:solidFill>
            <a:srgbClr val="FFFF00"/>
          </a:solidFill>
          <a:ln w="9525">
            <a:solidFill>
              <a:schemeClr val="tx1"/>
            </a:solidFill>
            <a:miter lim="800000"/>
            <a:headEnd/>
            <a:tailEnd/>
          </a:ln>
        </p:spPr>
        <p:txBody>
          <a:bodyPr wrap="none" anchor="ctr"/>
          <a:lstStyle/>
          <a:p>
            <a:endParaRPr lang="en-US">
              <a:latin typeface="Cambria" pitchFamily="18" charset="0"/>
            </a:endParaRPr>
          </a:p>
        </p:txBody>
      </p:sp>
      <p:sp>
        <p:nvSpPr>
          <p:cNvPr id="1280014" name="Rectangle 14"/>
          <p:cNvSpPr>
            <a:spLocks noChangeArrowheads="1"/>
          </p:cNvSpPr>
          <p:nvPr/>
        </p:nvSpPr>
        <p:spPr bwMode="auto">
          <a:xfrm>
            <a:off x="3429000" y="3429000"/>
            <a:ext cx="5562600" cy="1295400"/>
          </a:xfrm>
          <a:prstGeom prst="rect">
            <a:avLst/>
          </a:prstGeom>
          <a:solidFill>
            <a:srgbClr val="CCCCFF"/>
          </a:solidFill>
          <a:ln w="9525">
            <a:solidFill>
              <a:schemeClr val="tx1"/>
            </a:solidFill>
            <a:miter lim="800000"/>
            <a:headEnd/>
            <a:tailEnd/>
          </a:ln>
        </p:spPr>
        <p:txBody>
          <a:bodyPr anchor="ctr"/>
          <a:lstStyle/>
          <a:p>
            <a:r>
              <a:rPr lang="en-GB">
                <a:latin typeface="Cambria" pitchFamily="18" charset="0"/>
              </a:rPr>
              <a:t>Institutional Change: values, ethic, rules, laws – associated with to institutional performance, access..</a:t>
            </a:r>
            <a:r>
              <a:rPr lang="en-GB">
                <a:latin typeface="Times New Roman" pitchFamily="18" charset="0"/>
              </a:rPr>
              <a:t> </a:t>
            </a:r>
          </a:p>
          <a:p>
            <a:r>
              <a:rPr lang="en-GB">
                <a:latin typeface="Cambria" pitchFamily="18" charset="0"/>
              </a:rPr>
              <a:t>Behavioural change: knowledge, skills</a:t>
            </a:r>
            <a:r>
              <a:rPr lang="en-US">
                <a:latin typeface="Cambria" pitchFamily="18" charset="0"/>
              </a:rPr>
              <a:t>,</a:t>
            </a:r>
            <a:r>
              <a:rPr lang="en-GB">
                <a:latin typeface="Cambria" pitchFamily="18" charset="0"/>
              </a:rPr>
              <a:t> practices (individual level)</a:t>
            </a:r>
            <a:endParaRPr lang="en-GB">
              <a:latin typeface="Times New Roman" pitchFamily="18" charset="0"/>
            </a:endParaRPr>
          </a:p>
        </p:txBody>
      </p:sp>
      <p:sp>
        <p:nvSpPr>
          <p:cNvPr id="1280015" name="Text Box 15"/>
          <p:cNvSpPr txBox="1">
            <a:spLocks noChangeArrowheads="1"/>
          </p:cNvSpPr>
          <p:nvPr/>
        </p:nvSpPr>
        <p:spPr bwMode="auto">
          <a:xfrm>
            <a:off x="3492500" y="5334000"/>
            <a:ext cx="5472113" cy="650875"/>
          </a:xfrm>
          <a:prstGeom prst="rect">
            <a:avLst/>
          </a:prstGeom>
          <a:solidFill>
            <a:srgbClr val="CCCCFF"/>
          </a:solidFill>
          <a:ln w="9525">
            <a:solidFill>
              <a:schemeClr val="tx1"/>
            </a:solidFill>
            <a:miter lim="800000"/>
            <a:headEnd/>
            <a:tailEnd/>
          </a:ln>
        </p:spPr>
        <p:txBody>
          <a:bodyPr>
            <a:spAutoFit/>
          </a:bodyPr>
          <a:lstStyle>
            <a:lvl1pPr>
              <a:defRPr>
                <a:solidFill>
                  <a:schemeClr val="tx1"/>
                </a:solidFill>
                <a:latin typeface="Cambria" pitchFamily="18" charset="0"/>
                <a:ea typeface="ＭＳ Ｐゴシック" pitchFamily="34" charset="-128"/>
              </a:defRPr>
            </a:lvl1pPr>
            <a:lvl2pPr marL="37931725" indent="-37474525">
              <a:defRPr>
                <a:solidFill>
                  <a:schemeClr val="tx1"/>
                </a:solidFill>
                <a:latin typeface="Cambria" pitchFamily="18" charset="0"/>
                <a:ea typeface="ＭＳ Ｐゴシック" pitchFamily="34" charset="-128"/>
              </a:defRPr>
            </a:lvl2pPr>
            <a:lvl3pPr>
              <a:defRPr>
                <a:solidFill>
                  <a:schemeClr val="tx1"/>
                </a:solidFill>
                <a:latin typeface="Cambria" pitchFamily="18" charset="0"/>
                <a:ea typeface="ＭＳ Ｐゴシック" pitchFamily="34" charset="-128"/>
              </a:defRPr>
            </a:lvl3pPr>
            <a:lvl4pPr>
              <a:defRPr>
                <a:solidFill>
                  <a:schemeClr val="tx1"/>
                </a:solidFill>
                <a:latin typeface="Cambria" pitchFamily="18" charset="0"/>
                <a:ea typeface="ＭＳ Ｐゴシック" pitchFamily="34" charset="-128"/>
              </a:defRPr>
            </a:lvl4pPr>
            <a:lvl5pPr>
              <a:defRPr>
                <a:solidFill>
                  <a:schemeClr val="tx1"/>
                </a:solidFill>
                <a:latin typeface="Cambria" pitchFamily="18" charset="0"/>
                <a:ea typeface="ＭＳ Ｐゴシック" pitchFamily="34" charset="-128"/>
              </a:defRPr>
            </a:lvl5pPr>
            <a:lvl6pPr marL="457200" fontAlgn="base">
              <a:spcBef>
                <a:spcPct val="0"/>
              </a:spcBef>
              <a:spcAft>
                <a:spcPct val="0"/>
              </a:spcAft>
              <a:defRPr>
                <a:solidFill>
                  <a:schemeClr val="tx1"/>
                </a:solidFill>
                <a:latin typeface="Cambria" pitchFamily="18" charset="0"/>
                <a:ea typeface="ＭＳ Ｐゴシック" pitchFamily="34" charset="-128"/>
              </a:defRPr>
            </a:lvl6pPr>
            <a:lvl7pPr marL="914400" fontAlgn="base">
              <a:spcBef>
                <a:spcPct val="0"/>
              </a:spcBef>
              <a:spcAft>
                <a:spcPct val="0"/>
              </a:spcAft>
              <a:defRPr>
                <a:solidFill>
                  <a:schemeClr val="tx1"/>
                </a:solidFill>
                <a:latin typeface="Cambria" pitchFamily="18" charset="0"/>
                <a:ea typeface="ＭＳ Ｐゴシック" pitchFamily="34" charset="-128"/>
              </a:defRPr>
            </a:lvl7pPr>
            <a:lvl8pPr marL="1371600" fontAlgn="base">
              <a:spcBef>
                <a:spcPct val="0"/>
              </a:spcBef>
              <a:spcAft>
                <a:spcPct val="0"/>
              </a:spcAft>
              <a:defRPr>
                <a:solidFill>
                  <a:schemeClr val="tx1"/>
                </a:solidFill>
                <a:latin typeface="Cambria" pitchFamily="18" charset="0"/>
                <a:ea typeface="ＭＳ Ｐゴシック" pitchFamily="34" charset="-128"/>
              </a:defRPr>
            </a:lvl8pPr>
            <a:lvl9pPr marL="1828800" fontAlgn="base">
              <a:spcBef>
                <a:spcPct val="0"/>
              </a:spcBef>
              <a:spcAft>
                <a:spcPct val="0"/>
              </a:spcAft>
              <a:defRPr>
                <a:solidFill>
                  <a:schemeClr val="tx1"/>
                </a:solidFill>
                <a:latin typeface="Cambria" pitchFamily="18" charset="0"/>
                <a:ea typeface="ＭＳ Ｐゴシック" pitchFamily="34" charset="-128"/>
              </a:defRPr>
            </a:lvl9pPr>
          </a:lstStyle>
          <a:p>
            <a:pPr>
              <a:spcBef>
                <a:spcPct val="50000"/>
              </a:spcBef>
            </a:pPr>
            <a:r>
              <a:rPr lang="it-IT"/>
              <a:t>Operational Change: provision of goods and services</a:t>
            </a:r>
            <a:endParaRPr lang="en-GB"/>
          </a:p>
        </p:txBody>
      </p:sp>
    </p:spTree>
    <p:extLst>
      <p:ext uri="{BB962C8B-B14F-4D97-AF65-F5344CB8AC3E}">
        <p14:creationId xmlns:p14="http://schemas.microsoft.com/office/powerpoint/2010/main" val="4114014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0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280015"/>
                                        </p:tgtEl>
                                        <p:attrNameLst>
                                          <p:attrName>style.visibility</p:attrName>
                                        </p:attrNameLst>
                                      </p:cBhvr>
                                      <p:to>
                                        <p:strVal val="visible"/>
                                      </p:to>
                                    </p:set>
                                    <p:anim calcmode="lin" valueType="num">
                                      <p:cBhvr additive="base">
                                        <p:cTn id="11" dur="500" fill="hold"/>
                                        <p:tgtEl>
                                          <p:spTgt spid="1280015"/>
                                        </p:tgtEl>
                                        <p:attrNameLst>
                                          <p:attrName>ppt_x</p:attrName>
                                        </p:attrNameLst>
                                      </p:cBhvr>
                                      <p:tavLst>
                                        <p:tav tm="0">
                                          <p:val>
                                            <p:strVal val="1+#ppt_w/2"/>
                                          </p:val>
                                        </p:tav>
                                        <p:tav tm="100000">
                                          <p:val>
                                            <p:strVal val="#ppt_x"/>
                                          </p:val>
                                        </p:tav>
                                      </p:tavLst>
                                    </p:anim>
                                    <p:anim calcmode="lin" valueType="num">
                                      <p:cBhvr additive="base">
                                        <p:cTn id="12" dur="500" fill="hold"/>
                                        <p:tgtEl>
                                          <p:spTgt spid="128001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80012"/>
                                        </p:tgtEl>
                                        <p:attrNameLst>
                                          <p:attrName>style.visibility</p:attrName>
                                        </p:attrNameLst>
                                      </p:cBhvr>
                                      <p:to>
                                        <p:strVal val="visible"/>
                                      </p:to>
                                    </p:set>
                                    <p:animEffect transition="in" filter="strips(downLeft)">
                                      <p:cBhvr>
                                        <p:cTn id="17" dur="500"/>
                                        <p:tgtEl>
                                          <p:spTgt spid="1280012"/>
                                        </p:tgtEl>
                                      </p:cBhvr>
                                    </p:animEffec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800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80014"/>
                                        </p:tgtEl>
                                        <p:attrNameLst>
                                          <p:attrName>style.visibility</p:attrName>
                                        </p:attrNameLst>
                                      </p:cBhvr>
                                      <p:to>
                                        <p:strVal val="visible"/>
                                      </p:to>
                                    </p:set>
                                    <p:anim calcmode="lin" valueType="num">
                                      <p:cBhvr additive="base">
                                        <p:cTn id="25" dur="500" fill="hold"/>
                                        <p:tgtEl>
                                          <p:spTgt spid="1280014"/>
                                        </p:tgtEl>
                                        <p:attrNameLst>
                                          <p:attrName>ppt_x</p:attrName>
                                        </p:attrNameLst>
                                      </p:cBhvr>
                                      <p:tavLst>
                                        <p:tav tm="0">
                                          <p:val>
                                            <p:strVal val="1+#ppt_w/2"/>
                                          </p:val>
                                        </p:tav>
                                        <p:tav tm="100000">
                                          <p:val>
                                            <p:strVal val="#ppt_x"/>
                                          </p:val>
                                        </p:tav>
                                      </p:tavLst>
                                    </p:anim>
                                    <p:anim calcmode="lin" valueType="num">
                                      <p:cBhvr additive="base">
                                        <p:cTn id="26" dur="500" fill="hold"/>
                                        <p:tgtEl>
                                          <p:spTgt spid="12800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80013"/>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128000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280011"/>
                                        </p:tgtEl>
                                        <p:attrNameLst>
                                          <p:attrName>style.visibility</p:attrName>
                                        </p:attrNameLst>
                                      </p:cBhvr>
                                      <p:to>
                                        <p:strVal val="visible"/>
                                      </p:to>
                                    </p:set>
                                    <p:anim calcmode="lin" valueType="num">
                                      <p:cBhvr additive="base">
                                        <p:cTn id="38" dur="500" fill="hold"/>
                                        <p:tgtEl>
                                          <p:spTgt spid="1280011"/>
                                        </p:tgtEl>
                                        <p:attrNameLst>
                                          <p:attrName>ppt_x</p:attrName>
                                        </p:attrNameLst>
                                      </p:cBhvr>
                                      <p:tavLst>
                                        <p:tav tm="0">
                                          <p:val>
                                            <p:strVal val="1+#ppt_w/2"/>
                                          </p:val>
                                        </p:tav>
                                        <p:tav tm="100000">
                                          <p:val>
                                            <p:strVal val="#ppt_x"/>
                                          </p:val>
                                        </p:tav>
                                      </p:tavLst>
                                    </p:anim>
                                    <p:anim calcmode="lin" valueType="num">
                                      <p:cBhvr additive="base">
                                        <p:cTn id="39" dur="500" fill="hold"/>
                                        <p:tgtEl>
                                          <p:spTgt spid="12800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08" grpId="0" animBg="1"/>
      <p:bldP spid="1280009" grpId="0" animBg="1"/>
      <p:bldP spid="1280010" grpId="0" animBg="1"/>
      <p:bldP spid="1280011" grpId="0" animBg="1" autoUpdateAnimBg="0"/>
      <p:bldP spid="1280012" grpId="0" animBg="1"/>
      <p:bldP spid="1280013" grpId="0" animBg="1"/>
      <p:bldP spid="1280014" grpId="0" animBg="1" autoUpdateAnimBg="0"/>
      <p:bldP spid="1280015"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2766</TotalTime>
  <Words>5098</Words>
  <Application>Microsoft Office PowerPoint</Application>
  <PresentationFormat>On-screen Show (4:3)</PresentationFormat>
  <Paragraphs>1004</Paragraphs>
  <Slides>69</Slides>
  <Notes>9</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Office Theme</vt:lpstr>
      <vt:lpstr>Microsoft Excel Chart</vt:lpstr>
      <vt:lpstr> ដឹកនាំការឆ្លើយតបនឹងជំងឺអេដស៏នៅប្រទេសកម្ពុជា     Managing HIV and AIDS Response in Cambodia </vt:lpstr>
      <vt:lpstr>ចំណុចគន្លឹះនៃបទបង្ហាញ</vt:lpstr>
      <vt:lpstr>Introduction </vt:lpstr>
      <vt:lpstr>PowerPoint Presentation</vt:lpstr>
      <vt:lpstr>If yes how ? Is a dashboard necessary? </vt:lpstr>
      <vt:lpstr>PowerPoint Presentation</vt:lpstr>
      <vt:lpstr>PowerPoint Presentation</vt:lpstr>
      <vt:lpstr>Definitions</vt:lpstr>
      <vt:lpstr>Types of Change</vt:lpstr>
      <vt:lpstr>Definitions  </vt:lpstr>
      <vt:lpstr>Results-Chain</vt:lpstr>
      <vt:lpstr>A Typology for RBM</vt:lpstr>
      <vt:lpstr>Why RBM?</vt:lpstr>
      <vt:lpstr>បច្ចុប្បន្នភាពនៃការរាលដាលជំងឺអេដស៏នៅកម្ពុជា</vt:lpstr>
      <vt:lpstr>បច្ចុប្បន្នភាពនៃការរាលដាលជំងឺអេដស៏នៅកម្ពុជា</vt:lpstr>
      <vt:lpstr>Cambodian migrants working in Thailand  </vt:lpstr>
      <vt:lpstr>សេចក្តីប្តេជ្ញាចិត្តថ្នាក់ពិភពលោកនិងថ្នាក់តំបន់ ក្នុងការឆ្លើយតបនឹងមេរោគអេដស៏/ជំងឺអេដស៏ Global and Regional Commitments on HIV and AIDS</vt:lpstr>
      <vt:lpstr>PowerPoint Presentation</vt:lpstr>
      <vt:lpstr>សំរេចគោលដៅបីសូន្យ ០ឆ្លងថ្មី​ ០ស្លាប់​​​ ០រើសអើង ដល់ឆ្នាំ២០១៥/២០២០</vt:lpstr>
      <vt:lpstr>Lessons learned from HIV and AIDS  Response in 2012-2013</vt:lpstr>
      <vt:lpstr>PowerPoint Presentation</vt:lpstr>
      <vt:lpstr>PowerPoint Presentation</vt:lpstr>
      <vt:lpstr>អភិក្រមគ្រប់គ្រងទូទាំងកម្មវិធី Program Based Approach </vt:lpstr>
      <vt:lpstr>- JMI- Joint Monitoring Indicators  2012-2013​) of  GDJ TWG on HIV and AIDS  </vt:lpstr>
      <vt:lpstr>Key Events in 2013 </vt:lpstr>
      <vt:lpstr>PowerPoint Presentation</vt:lpstr>
      <vt:lpstr>PowerPoint Presentation</vt:lpstr>
      <vt:lpstr>PowerPoint Presentation</vt:lpstr>
      <vt:lpstr>PowerPoint Presentation</vt:lpstr>
      <vt:lpstr>PowerPoint Presentation</vt:lpstr>
      <vt:lpstr>Budget allocation</vt:lpstr>
      <vt:lpstr>Proposal Development Committee ( Round Based Application)</vt:lpstr>
      <vt:lpstr>Budget allocation</vt:lpstr>
      <vt:lpstr>Monitoring HIV and AIDS Response </vt:lpstr>
      <vt:lpstr>PowerPoint Presentation</vt:lpstr>
      <vt:lpstr>ការប្រៀបធៀបមួយ</vt:lpstr>
      <vt:lpstr>PowerPoint Presentation</vt:lpstr>
      <vt:lpstr>Grant Dashboard​ (GFATM)</vt:lpstr>
      <vt:lpstr>PowerPoint Presentation</vt:lpstr>
      <vt:lpstr>PowerPoint Presentation</vt:lpstr>
      <vt:lpstr>Current Trends in Health Financing</vt:lpstr>
      <vt:lpstr>Health Sector Review</vt:lpstr>
      <vt:lpstr>Next steps in the coming two years</vt:lpstr>
      <vt:lpstr>Are we on a secure road “Getting to Zero ?” </vt:lpstr>
      <vt:lpstr>AIDS Spending Category Asia and Pacific and Cambodia  </vt:lpstr>
      <vt:lpstr>Managing HIV and AIDS Response in 2014-2015</vt:lpstr>
      <vt:lpstr>Is there any innovative structure to replace it ? </vt:lpstr>
      <vt:lpstr>CAM-H-NCHADS Phase 2</vt:lpstr>
      <vt:lpstr>CAM- HIV- SSF Phase II  </vt:lpstr>
      <vt:lpstr>Estimated Resources for 2014</vt:lpstr>
      <vt:lpstr>PowerPoint Presentation</vt:lpstr>
      <vt:lpstr>What is the line  of accountability? </vt:lpstr>
      <vt:lpstr>PowerPoint Presentation</vt:lpstr>
      <vt:lpstr>GDJTWG on HIV and AIDS </vt:lpstr>
      <vt:lpstr>Conclusions and  Recommendations</vt:lpstr>
      <vt:lpstr>Strengthening coordinating structure  </vt:lpstr>
      <vt:lpstr>PowerPoint Presentation</vt:lpstr>
      <vt:lpstr>PowerPoint Presentation</vt:lpstr>
      <vt:lpstr>7 Point Policy Directives</vt:lpstr>
      <vt:lpstr>7 Point Policy Directives</vt:lpstr>
      <vt:lpstr>7 Point Policy Directives</vt:lpstr>
      <vt:lpstr>Mobilizing resources for 2016-2018</vt:lpstr>
      <vt:lpstr>NSPIII Review   NSPIV   Submission for  GFATM by using NFM 2016-2018</vt:lpstr>
      <vt:lpstr>Investment Framework in Cambodia </vt:lpstr>
      <vt:lpstr>គ្រប់គ្រងដើម្បីលទ្ធផល   (Managing for results)  </vt:lpstr>
      <vt:lpstr>Robust country dialogue is the foundation​(NFM)</vt:lpstr>
      <vt:lpstr>In country dialogue, stakeholders convene to jointly strengthen the country's disease response</vt:lpstr>
      <vt:lpstr>GDJTWG on HIV and AIDS  function regularly </vt:lpstr>
      <vt:lpstr>Key Events in 2014-2015</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92</cp:revision>
  <cp:lastPrinted>2013-12-25T04:40:37Z</cp:lastPrinted>
  <dcterms:created xsi:type="dcterms:W3CDTF">2013-12-22T09:22:59Z</dcterms:created>
  <dcterms:modified xsi:type="dcterms:W3CDTF">2013-12-26T04:26:53Z</dcterms:modified>
</cp:coreProperties>
</file>